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84" r:id="rId2"/>
    <p:sldId id="470" r:id="rId3"/>
    <p:sldId id="500" r:id="rId4"/>
    <p:sldId id="489" r:id="rId5"/>
    <p:sldId id="473" r:id="rId6"/>
    <p:sldId id="475" r:id="rId7"/>
    <p:sldId id="604" r:id="rId8"/>
    <p:sldId id="618" r:id="rId9"/>
    <p:sldId id="605" r:id="rId10"/>
    <p:sldId id="492" r:id="rId11"/>
    <p:sldId id="614" r:id="rId12"/>
    <p:sldId id="620" r:id="rId13"/>
    <p:sldId id="579" r:id="rId14"/>
    <p:sldId id="622" r:id="rId15"/>
    <p:sldId id="609" r:id="rId16"/>
    <p:sldId id="493" r:id="rId17"/>
    <p:sldId id="621" r:id="rId18"/>
    <p:sldId id="495" r:id="rId19"/>
    <p:sldId id="498" r:id="rId20"/>
    <p:sldId id="603" r:id="rId21"/>
    <p:sldId id="548" r:id="rId22"/>
    <p:sldId id="505" r:id="rId23"/>
    <p:sldId id="602" r:id="rId24"/>
    <p:sldId id="613" r:id="rId25"/>
    <p:sldId id="615" r:id="rId26"/>
    <p:sldId id="606" r:id="rId27"/>
    <p:sldId id="616" r:id="rId28"/>
    <p:sldId id="617" r:id="rId29"/>
    <p:sldId id="596" r:id="rId30"/>
    <p:sldId id="537" r:id="rId31"/>
    <p:sldId id="619" r:id="rId32"/>
    <p:sldId id="583" r:id="rId33"/>
    <p:sldId id="570" r:id="rId34"/>
    <p:sldId id="595" r:id="rId35"/>
    <p:sldId id="599" r:id="rId36"/>
    <p:sldId id="598" r:id="rId37"/>
    <p:sldId id="597" r:id="rId38"/>
    <p:sldId id="593" r:id="rId39"/>
    <p:sldId id="435" r:id="rId40"/>
    <p:sldId id="420" r:id="rId41"/>
    <p:sldId id="425" r:id="rId42"/>
    <p:sldId id="433" r:id="rId43"/>
    <p:sldId id="424" r:id="rId44"/>
    <p:sldId id="430" r:id="rId45"/>
    <p:sldId id="427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507BC8"/>
    <a:srgbClr val="0101FF"/>
    <a:srgbClr val="548235"/>
    <a:srgbClr val="CC3399"/>
    <a:srgbClr val="CC00CC"/>
    <a:srgbClr val="0070C0"/>
    <a:srgbClr val="E7E6E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167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DFD2C7F-1F2E-6B32-FBB8-C466F1C855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3382E3-F1F2-5D96-023B-B50A292CAF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A222F-DCAE-4D89-9EE1-E04F17243E4F}" type="datetimeFigureOut">
              <a:rPr lang="en-SG" smtClean="0"/>
              <a:t>12 Jun 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F491A-246A-8559-E3CD-C245805CE1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F599E-ACB6-B875-4709-C5C7315AD5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47ED6-61F1-4BD4-B2A3-F6B4DCC3FAC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8945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46D8B-E5C1-439D-9AB9-C8471418B280}" type="datetimeFigureOut">
              <a:rPr lang="en-SG" smtClean="0"/>
              <a:t>12 Jun 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EACB9-CA7F-4006-A79F-4CB9AE54749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104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https://phys.org/news/2017-05-creation-quantum-emitter-arrays.html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2CA36-426B-4E75-8C19-42ACE881174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660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B6BFE-2D6B-48AC-BA59-801353DAACE2}" type="slidenum">
              <a:rPr lang="en-SG" smtClean="0"/>
              <a:t>29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19357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2CA36-426B-4E75-8C19-42ACE881174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003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SG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Wolfowicz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G. </a:t>
            </a:r>
            <a:r>
              <a:rPr lang="en-SG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Quantum guidelines for solid-state spin defects. </a:t>
            </a:r>
            <a:r>
              <a:rPr lang="en-SG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Nat Rev Mater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906–925 (2021).</a:t>
            </a:r>
          </a:p>
          <a:p>
            <a:pPr marL="228600" indent="-228600">
              <a:buAutoNum type="arabicPeriod"/>
            </a:pPr>
            <a:r>
              <a:rPr lang="en-SG" altLang="zh-CN" dirty="0"/>
              <a:t>https://datascience.nih.gov/quantum-information-science.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734AE-CFBD-4423-874C-B04ACFA4A1B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380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Fischer, M., et al. "Highly efficient optical pumping of spin defects in silicon carbide for stimulated microwave emission."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Physical Review Applied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9.5 (2018): 054006.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Gali, Á. Ab initio theory of the nitrogen-vacancy </a:t>
            </a:r>
            <a:r>
              <a:rPr lang="en-SG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diamond. </a:t>
            </a:r>
            <a:r>
              <a:rPr lang="en-SG" sz="18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Nanophotonics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1907–1943 (2019).</a:t>
            </a:r>
            <a:endParaRPr lang="zh-CN" alt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ACB9-CA7F-4006-A79F-4CB9AE54749E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2510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0400" indent="-2304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Dhillon, S. S. </a:t>
            </a:r>
            <a:r>
              <a:rPr lang="en-SG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2017 terahertz science and technology roadmap. </a:t>
            </a:r>
            <a:r>
              <a:rPr lang="en-SG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 Phys D </a:t>
            </a:r>
            <a:r>
              <a:rPr lang="en-SG" sz="18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</a:t>
            </a:r>
            <a:r>
              <a:rPr lang="en-SG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Phys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043001 (2017).</a:t>
            </a:r>
          </a:p>
          <a:p>
            <a:pPr marL="230400" indent="-2304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SG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Groiseau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C., Domínguez, A. I. F., Cano, D. M. &amp; Muñoz, C. S. Single-photon source over the terahertz regime. </a:t>
            </a:r>
            <a:r>
              <a:rPr lang="en-SG" sz="18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SG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preprint arXiv:2305.11754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(2023).</a:t>
            </a:r>
          </a:p>
          <a:p>
            <a:pPr marL="230400" indent="-2304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Schulte, K. A., Vignesh, K. R. &amp; Dunbar, K. R. Effects of coordination sphere on unusually large zero field splitting and slow magnetic relaxation in trigonally symmetric molecules. </a:t>
            </a:r>
            <a:r>
              <a:rPr lang="en-SG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Chem Sci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9018–9026 (2018).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Robledo, L. </a:t>
            </a:r>
            <a:r>
              <a:rPr lang="en-SG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High-fidelity projective read-out of a solid-state spin quantum register. </a:t>
            </a:r>
            <a:r>
              <a:rPr lang="en-SG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477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574–578 (2011).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734AE-CFBD-4423-874C-B04ACFA4A1B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928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0400" indent="-2304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Ping, Y. &amp; Smart, T. J. Computational design of quantum defects in two-dimensional materials. </a:t>
            </a:r>
            <a:r>
              <a:rPr lang="en-SG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Nat </a:t>
            </a:r>
            <a:r>
              <a:rPr lang="en-SG" sz="18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SG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Sci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646–654 (2021).</a:t>
            </a:r>
          </a:p>
          <a:p>
            <a:pPr marL="230400" indent="-2304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Zhang, G., Cheng, Y., Chou, J.-P. &amp; Gali, A. Material platforms for defect qubits and single-photon emitters. </a:t>
            </a:r>
            <a:r>
              <a:rPr lang="en-SG" sz="18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</a:t>
            </a:r>
            <a:r>
              <a:rPr lang="en-SG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Phys Rev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031308 (2020).</a:t>
            </a:r>
          </a:p>
          <a:p>
            <a:pPr marL="230400" indent="-2304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Loh, L., Zhang, Z., Bosman, M. &amp; Eda, G. Substitutional doping in 2D transition metal dichalcogenides. </a:t>
            </a:r>
            <a:r>
              <a:rPr lang="en-SG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Nano Res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SG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1668–1681 (2021).</a:t>
            </a:r>
            <a:endParaRPr lang="en-SG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734AE-CFBD-4423-874C-B04ACFA4A1B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963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ACB9-CA7F-4006-A79F-4CB9AE54749E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469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Jingda started with a same C1 symmetry and relaxed for PBE and PBE+U.</a:t>
            </a:r>
          </a:p>
          <a:p>
            <a:r>
              <a:rPr lang="en-US" dirty="0"/>
              <a:t>For HSE06 relaxations, the starting point is with PBE/PBE+U relaxed structure. 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ACB9-CA7F-4006-A79F-4CB9AE54749E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358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SG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Christle</a:t>
            </a:r>
            <a:r>
              <a:rPr lang="en-SG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 J. </a:t>
            </a:r>
            <a:r>
              <a:rPr lang="en-SG" sz="12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SG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Isolated spin qubits in </a:t>
            </a:r>
            <a:r>
              <a:rPr lang="en-SG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SiC</a:t>
            </a:r>
            <a:r>
              <a:rPr lang="en-SG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a high-fidelity infrared spin-to-photon interface. </a:t>
            </a:r>
            <a:r>
              <a:rPr lang="en-SG" sz="12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Phys Rev X</a:t>
            </a:r>
            <a:r>
              <a:rPr lang="en-SG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SG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021046 (2017).</a:t>
            </a:r>
          </a:p>
          <a:p>
            <a:r>
              <a:rPr lang="en-SG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SG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Gottscholl</a:t>
            </a:r>
            <a:r>
              <a:rPr lang="en-SG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SG" sz="12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SG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Spin defects in </a:t>
            </a:r>
            <a:r>
              <a:rPr lang="en-SG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hBN</a:t>
            </a:r>
            <a:r>
              <a:rPr lang="en-SG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as promising temperature, pressure and magnetic field quantum sensors. </a:t>
            </a:r>
            <a:r>
              <a:rPr lang="en-SG" sz="12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Nat </a:t>
            </a:r>
            <a:r>
              <a:rPr lang="en-SG" sz="12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SG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SG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4480 (2021).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EACB9-CA7F-4006-A79F-4CB9AE54749E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047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CC638-9FE0-4A4A-8CE5-C6E639835F7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70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B736-7D74-09AD-1004-64361E020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26B77-DD96-9C10-2969-AA1D80432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075FB-323E-E497-8A62-B91ED4103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0CF47-7AAA-406B-8D8F-C9CD59EF64FC}" type="datetime1">
              <a:rPr lang="en-SG" smtClean="0"/>
              <a:t>12 Jun 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9B427-8BE6-183B-A958-5F62493A3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1765B-7DE7-D539-D004-A3F93189F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90490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5AB7-56B0-6FE0-64C9-B38161AD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415D-AEFE-B12B-C5A7-64B526ACC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A66EF-47C7-72A1-BCC8-DB861FD16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9D84F-BC09-4AC1-A4C4-7B8F1A537C29}" type="datetime1">
              <a:rPr lang="en-SG" smtClean="0"/>
              <a:t>12 Jun 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B27F8-3E3A-8644-546D-6060710B7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04BE0-E9AC-CC85-C5E5-11481DFE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667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BD2F45-95B7-4D89-CDFE-187A3D6841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1C692-BA11-7AF0-4DE3-241FA2F22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10ECA-5AD4-15D9-1704-2AAB8260C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1D88A-CBEE-40BD-95A8-514C76DC8EF5}" type="datetime1">
              <a:rPr lang="en-SG" smtClean="0"/>
              <a:t>12 Jun 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4AC25-4219-1A7D-B437-1B953612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3C12A-F2F1-0D4D-F99F-AEF8BCB8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8891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1B496-A3F5-ABE2-FE7D-630356E3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A5A2D-3E8B-050F-A86F-FC0A4BBB3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45EC2-FB18-9D8D-F41D-74D978542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EC65-EA49-4C3A-9823-7C29775D3B4E}" type="datetime1">
              <a:rPr lang="en-SG" smtClean="0"/>
              <a:t>12 Jun 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3A7E4-7945-F0A6-02F5-1DD744A3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88FA3-7599-15F4-584E-841F4BE7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3397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1D93-B264-2503-DE62-2DF44E6D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A2183-3606-092A-0FC8-AA7975B7E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28E78-4E7D-C18F-56D8-193E52E6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DAA68-BB73-4BC6-B058-575711A3530B}" type="datetime1">
              <a:rPr lang="en-SG" smtClean="0"/>
              <a:t>12 Jun 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17170-EE7C-0D4F-0627-7578C480B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EF06F-DBE5-721C-1B15-98E19C99E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005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E343-7727-C037-8F4B-0D60050C4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C1D5C-5AA2-DD53-085B-D1A9F90FDC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30076-4351-A85A-71CF-0BA30313C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D6712-A999-F0CD-7AB8-13749A43E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3F308-D246-4D9E-9CAD-E49E3BB271A2}" type="datetime1">
              <a:rPr lang="en-SG" smtClean="0"/>
              <a:t>12 Jun 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08576-B65D-8AA0-C628-5D4B7C8C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C300A-F8BC-C6EC-2F50-1593F47A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9786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88B4-11BC-A815-B96B-C1ABF8FAB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1A7D-0102-4BA7-9951-70959DB18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E6631-818C-6D26-1C17-8A9696FCE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0B9286-ADD0-721C-ECBD-1F8609A060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722585-429D-8935-D571-63A5863AC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7C2A6B-927C-73B1-8DBD-D470F216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89BCA-042D-4E73-A9A7-5C348A6AFA5F}" type="datetime1">
              <a:rPr lang="en-SG" smtClean="0"/>
              <a:t>12 Jun 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CD7B0-8951-C3EA-F874-EFDC261F4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228803-1A79-AAF2-608E-21275D93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8638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FCEC5-3763-B328-48E1-0230B81D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564F3-CBA2-63D7-4A88-A34D61977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0B925-5E26-4609-938C-54C752BC9516}" type="datetime1">
              <a:rPr lang="en-SG" smtClean="0"/>
              <a:t>12 Jun 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BC373-FDDE-806C-AED3-28EABC3D1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7CBB5-29A7-FBEE-CF24-CABC2400D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982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D8F200-A940-EAC0-2CF5-72089880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659EE-01C6-4118-997C-7FA0966F1102}" type="datetime1">
              <a:rPr lang="en-SG" smtClean="0"/>
              <a:t>12 Jun 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29A11-E3C2-34CA-4FA4-0FF8EE33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B1DCA-58C3-6D1B-457A-367143742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1E5CA79D-07FC-4600-9315-FF9115068D1C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5" name="Picture 2" descr="NUS Physics">
            <a:extLst>
              <a:ext uri="{FF2B5EF4-FFF2-40B4-BE49-F238E27FC236}">
                <a16:creationId xmlns:a16="http://schemas.microsoft.com/office/drawing/2014/main" id="{16039B36-DE16-A8A2-1D0A-DC12C6BD3E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580" y="40417"/>
            <a:ext cx="2998922" cy="52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575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C05E-047E-2EF9-2950-EE0E0DC60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54554-BA51-4C53-6C82-6B6D21C8E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00EDC-14CB-CDC0-8CC4-CA25C642F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75A01-C06B-F1FF-FB6D-EEDA4EBD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60DEE-C2CE-4C6C-AFD4-C314CC3EA627}" type="datetime1">
              <a:rPr lang="en-SG" smtClean="0"/>
              <a:t>12 Jun 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10D5A-BDC4-4364-1710-018659FB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FB292-9EB4-CCE9-8EE2-823AD4A99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0451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35A75-FD5F-9DAC-7D07-079189E6E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C91564-DC68-6586-D7CA-C1B311B6E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937BD-16CC-FC15-DF67-FC2C9459D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4B2F8-23D7-9EDF-C3EB-9D93C7A17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6C4DF-BC01-470E-8CD8-676F7F1EB2D1}" type="datetime1">
              <a:rPr lang="en-SG" smtClean="0"/>
              <a:t>12 Jun 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801D9-9166-3810-23C9-6FFBF89AE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72CD1-0315-2398-82BD-6361728B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4472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214BE7-571E-CFDA-E875-8FD36DC4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38DCA-5F01-5555-FC2A-06EE0910D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6DAEB-6FDF-68E3-8694-2302ED11C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6A73F-F6CC-4861-9274-09E4B8AD8684}" type="datetime1">
              <a:rPr lang="en-SG" smtClean="0"/>
              <a:t>12 Jun 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741BA-6C90-B384-A951-A647397E4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B1957-D25A-2C76-3C3E-E46103F8E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CA79D-07FC-4600-9315-FF9115068D1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6199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60.png"/><Relationship Id="rId3" Type="http://schemas.openxmlformats.org/officeDocument/2006/relationships/image" Target="../media/image36.png"/><Relationship Id="rId21" Type="http://schemas.openxmlformats.org/officeDocument/2006/relationships/image" Target="../media/image55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9.png"/><Relationship Id="rId2" Type="http://schemas.openxmlformats.org/officeDocument/2006/relationships/image" Target="../media/image26.png"/><Relationship Id="rId16" Type="http://schemas.openxmlformats.org/officeDocument/2006/relationships/image" Target="../media/image48.png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1.png"/><Relationship Id="rId24" Type="http://schemas.openxmlformats.org/officeDocument/2006/relationships/image" Target="../media/image58.pn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0" Type="http://schemas.openxmlformats.org/officeDocument/2006/relationships/image" Target="../media/image40.png"/><Relationship Id="rId19" Type="http://schemas.openxmlformats.org/officeDocument/2006/relationships/image" Target="../media/image51.png"/><Relationship Id="rId31" Type="http://schemas.openxmlformats.org/officeDocument/2006/relationships/image" Target="../media/image65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6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1.png"/><Relationship Id="rId26" Type="http://schemas.openxmlformats.org/officeDocument/2006/relationships/image" Target="../media/image70.png"/><Relationship Id="rId3" Type="http://schemas.openxmlformats.org/officeDocument/2006/relationships/image" Target="../media/image53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6.png"/><Relationship Id="rId17" Type="http://schemas.openxmlformats.org/officeDocument/2006/relationships/image" Target="../media/image80.png"/><Relationship Id="rId25" Type="http://schemas.openxmlformats.org/officeDocument/2006/relationships/image" Target="../media/image86.png"/><Relationship Id="rId33" Type="http://schemas.openxmlformats.org/officeDocument/2006/relationships/image" Target="../media/image77.png"/><Relationship Id="rId2" Type="http://schemas.openxmlformats.org/officeDocument/2006/relationships/image" Target="../media/image52.png"/><Relationship Id="rId16" Type="http://schemas.openxmlformats.org/officeDocument/2006/relationships/image" Target="../media/image58.png"/><Relationship Id="rId20" Type="http://schemas.openxmlformats.org/officeDocument/2006/relationships/image" Target="../media/image82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24" Type="http://schemas.openxmlformats.org/officeDocument/2006/relationships/image" Target="../media/image85.png"/><Relationship Id="rId32" Type="http://schemas.openxmlformats.org/officeDocument/2006/relationships/image" Target="../media/image75.png"/><Relationship Id="rId5" Type="http://schemas.openxmlformats.org/officeDocument/2006/relationships/image" Target="../media/image67.png"/><Relationship Id="rId15" Type="http://schemas.openxmlformats.org/officeDocument/2006/relationships/image" Target="../media/image79.png"/><Relationship Id="rId23" Type="http://schemas.openxmlformats.org/officeDocument/2006/relationships/image" Target="../media/image84.png"/><Relationship Id="rId28" Type="http://schemas.openxmlformats.org/officeDocument/2006/relationships/image" Target="../media/image72.png"/><Relationship Id="rId19" Type="http://schemas.openxmlformats.org/officeDocument/2006/relationships/image" Target="../media/image54.png"/><Relationship Id="rId31" Type="http://schemas.openxmlformats.org/officeDocument/2006/relationships/image" Target="../media/image26.png"/><Relationship Id="rId4" Type="http://schemas.openxmlformats.org/officeDocument/2006/relationships/image" Target="../media/image66.png"/><Relationship Id="rId14" Type="http://schemas.openxmlformats.org/officeDocument/2006/relationships/image" Target="../media/image78.png"/><Relationship Id="rId22" Type="http://schemas.openxmlformats.org/officeDocument/2006/relationships/image" Target="../media/image62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7" Type="http://schemas.openxmlformats.org/officeDocument/2006/relationships/image" Target="../media/image9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7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1020.png"/><Relationship Id="rId18" Type="http://schemas.openxmlformats.org/officeDocument/2006/relationships/image" Target="../media/image107.png"/><Relationship Id="rId3" Type="http://schemas.openxmlformats.org/officeDocument/2006/relationships/image" Target="../media/image100.png"/><Relationship Id="rId21" Type="http://schemas.openxmlformats.org/officeDocument/2006/relationships/image" Target="../media/image110.png"/><Relationship Id="rId7" Type="http://schemas.openxmlformats.org/officeDocument/2006/relationships/image" Target="../media/image730.png"/><Relationship Id="rId12" Type="http://schemas.openxmlformats.org/officeDocument/2006/relationships/image" Target="../media/image1010.png"/><Relationship Id="rId17" Type="http://schemas.openxmlformats.org/officeDocument/2006/relationships/image" Target="../media/image106.png"/><Relationship Id="rId2" Type="http://schemas.openxmlformats.org/officeDocument/2006/relationships/image" Target="../media/image99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0.png"/><Relationship Id="rId11" Type="http://schemas.openxmlformats.org/officeDocument/2006/relationships/image" Target="../media/image102.png"/><Relationship Id="rId24" Type="http://schemas.openxmlformats.org/officeDocument/2006/relationships/image" Target="../media/image112.png"/><Relationship Id="rId5" Type="http://schemas.openxmlformats.org/officeDocument/2006/relationships/image" Target="../media/image69.png"/><Relationship Id="rId15" Type="http://schemas.openxmlformats.org/officeDocument/2006/relationships/image" Target="../media/image104.png"/><Relationship Id="rId23" Type="http://schemas.openxmlformats.org/officeDocument/2006/relationships/image" Target="../media/image26.png"/><Relationship Id="rId10" Type="http://schemas.openxmlformats.org/officeDocument/2006/relationships/image" Target="../media/image1000.png"/><Relationship Id="rId19" Type="http://schemas.openxmlformats.org/officeDocument/2006/relationships/image" Target="../media/image108.png"/><Relationship Id="rId4" Type="http://schemas.openxmlformats.org/officeDocument/2006/relationships/image" Target="../media/image101.png"/><Relationship Id="rId9" Type="http://schemas.openxmlformats.org/officeDocument/2006/relationships/image" Target="../media/image400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13" Type="http://schemas.openxmlformats.org/officeDocument/2006/relationships/image" Target="../media/image105.png"/><Relationship Id="rId18" Type="http://schemas.openxmlformats.org/officeDocument/2006/relationships/image" Target="../media/image121.png"/><Relationship Id="rId3" Type="http://schemas.openxmlformats.org/officeDocument/2006/relationships/image" Target="../media/image114.png"/><Relationship Id="rId21" Type="http://schemas.openxmlformats.org/officeDocument/2006/relationships/image" Target="../media/image123.png"/><Relationship Id="rId7" Type="http://schemas.openxmlformats.org/officeDocument/2006/relationships/image" Target="../media/image720.png"/><Relationship Id="rId12" Type="http://schemas.openxmlformats.org/officeDocument/2006/relationships/image" Target="../media/image36.png"/><Relationship Id="rId17" Type="http://schemas.openxmlformats.org/officeDocument/2006/relationships/image" Target="../media/image120.png"/><Relationship Id="rId2" Type="http://schemas.openxmlformats.org/officeDocument/2006/relationships/image" Target="../media/image113.png"/><Relationship Id="rId16" Type="http://schemas.openxmlformats.org/officeDocument/2006/relationships/image" Target="../media/image119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1.png"/><Relationship Id="rId11" Type="http://schemas.openxmlformats.org/officeDocument/2006/relationships/image" Target="../media/image920.png"/><Relationship Id="rId24" Type="http://schemas.openxmlformats.org/officeDocument/2006/relationships/image" Target="../media/image125.png"/><Relationship Id="rId5" Type="http://schemas.openxmlformats.org/officeDocument/2006/relationships/image" Target="../media/image410.png"/><Relationship Id="rId15" Type="http://schemas.openxmlformats.org/officeDocument/2006/relationships/image" Target="../media/image118.png"/><Relationship Id="rId23" Type="http://schemas.openxmlformats.org/officeDocument/2006/relationships/image" Target="../media/image124.png"/><Relationship Id="rId10" Type="http://schemas.openxmlformats.org/officeDocument/2006/relationships/image" Target="../media/image116.png"/><Relationship Id="rId19" Type="http://schemas.openxmlformats.org/officeDocument/2006/relationships/image" Target="../media/image122.png"/><Relationship Id="rId4" Type="http://schemas.openxmlformats.org/officeDocument/2006/relationships/image" Target="../media/image115.png"/><Relationship Id="rId9" Type="http://schemas.openxmlformats.org/officeDocument/2006/relationships/image" Target="../media/image102.png"/><Relationship Id="rId14" Type="http://schemas.openxmlformats.org/officeDocument/2006/relationships/image" Target="../media/image117.png"/><Relationship Id="rId22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jp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7" Type="http://schemas.openxmlformats.org/officeDocument/2006/relationships/image" Target="../media/image135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34.emf"/><Relationship Id="rId4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7" Type="http://schemas.openxmlformats.org/officeDocument/2006/relationships/image" Target="../media/image138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37.emf"/><Relationship Id="rId4" Type="http://schemas.openxmlformats.org/officeDocument/2006/relationships/oleObject" Target="../embeddings/oleObject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7" Type="http://schemas.openxmlformats.org/officeDocument/2006/relationships/image" Target="../media/image141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40.emf"/><Relationship Id="rId4" Type="http://schemas.openxmlformats.org/officeDocument/2006/relationships/oleObject" Target="../embeddings/oleObject1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emf"/><Relationship Id="rId4" Type="http://schemas.openxmlformats.org/officeDocument/2006/relationships/oleObject" Target="../embeddings/oleObject1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8.png"/><Relationship Id="rId3" Type="http://schemas.openxmlformats.org/officeDocument/2006/relationships/image" Target="../media/image146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24.png"/><Relationship Id="rId5" Type="http://schemas.openxmlformats.org/officeDocument/2006/relationships/image" Target="../media/image148.png"/><Relationship Id="rId10" Type="http://schemas.openxmlformats.org/officeDocument/2006/relationships/image" Target="../media/image20.png"/><Relationship Id="rId4" Type="http://schemas.openxmlformats.org/officeDocument/2006/relationships/image" Target="../media/image147.png"/><Relationship Id="rId9" Type="http://schemas.openxmlformats.org/officeDocument/2006/relationships/image" Target="../media/image23.png"/><Relationship Id="rId1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151.png"/><Relationship Id="rId7" Type="http://schemas.openxmlformats.org/officeDocument/2006/relationships/image" Target="../media/image350.png"/><Relationship Id="rId1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1.png"/><Relationship Id="rId5" Type="http://schemas.openxmlformats.org/officeDocument/2006/relationships/image" Target="../media/image330.png"/><Relationship Id="rId15" Type="http://schemas.openxmlformats.org/officeDocument/2006/relationships/image" Target="../media/image152.emf"/><Relationship Id="rId10" Type="http://schemas.openxmlformats.org/officeDocument/2006/relationships/image" Target="../media/image381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oleObject" Target="../embeddings/oleObject1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3" Type="http://schemas.openxmlformats.org/officeDocument/2006/relationships/image" Target="../media/image154.png"/><Relationship Id="rId7" Type="http://schemas.openxmlformats.org/officeDocument/2006/relationships/image" Target="../media/image81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0.png"/><Relationship Id="rId5" Type="http://schemas.openxmlformats.org/officeDocument/2006/relationships/image" Target="../media/image155.png"/><Relationship Id="rId4" Type="http://schemas.openxmlformats.org/officeDocument/2006/relationships/image" Target="../media/image7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jp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jpeg"/><Relationship Id="rId5" Type="http://schemas.openxmlformats.org/officeDocument/2006/relationships/image" Target="NULL"/><Relationship Id="rId4" Type="http://schemas.openxmlformats.org/officeDocument/2006/relationships/image" Target="../media/image1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t there be light: Controlled creation of quantum emitter arrays">
            <a:extLst>
              <a:ext uri="{FF2B5EF4-FFF2-40B4-BE49-F238E27FC236}">
                <a16:creationId xmlns:a16="http://schemas.microsoft.com/office/drawing/2014/main" id="{1E7E44F8-58DC-2B90-773E-0FFBBA3628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6" b="2315"/>
          <a:stretch/>
        </p:blipFill>
        <p:spPr bwMode="auto">
          <a:xfrm>
            <a:off x="5" y="720973"/>
            <a:ext cx="9143999" cy="541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3B74D1E-80F6-98E8-F24E-2282DD47B4EB}"/>
              </a:ext>
            </a:extLst>
          </p:cNvPr>
          <p:cNvSpPr txBox="1">
            <a:spLocks/>
          </p:cNvSpPr>
          <p:nvPr/>
        </p:nvSpPr>
        <p:spPr>
          <a:xfrm>
            <a:off x="209753" y="2014131"/>
            <a:ext cx="8724490" cy="21185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b="1" dirty="0">
                <a:ln w="10160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25400">
                    <a:schemeClr val="accent2">
                      <a:satMod val="175000"/>
                      <a:alpha val="39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Cooper Black" panose="0208090404030B020404" pitchFamily="18" charset="0"/>
              </a:rPr>
              <a:t>Quantum defects in 2D transition metal dichalcogenides for THz-technologies</a:t>
            </a:r>
            <a:endParaRPr lang="zh-CN" altLang="en-US" sz="4000" b="1" dirty="0">
              <a:ln w="10160">
                <a:solidFill>
                  <a:srgbClr val="00B050"/>
                </a:solidFill>
                <a:prstDash val="solid"/>
              </a:ln>
              <a:solidFill>
                <a:schemeClr val="bg1"/>
              </a:solidFill>
              <a:effectLst>
                <a:glow rad="25400">
                  <a:schemeClr val="accent2">
                    <a:satMod val="175000"/>
                    <a:alpha val="39000"/>
                  </a:scheme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274AA3-5039-E730-EF0A-7F0590A91D53}"/>
              </a:ext>
            </a:extLst>
          </p:cNvPr>
          <p:cNvSpPr txBox="1"/>
          <p:nvPr/>
        </p:nvSpPr>
        <p:spPr>
          <a:xfrm>
            <a:off x="714901" y="3824870"/>
            <a:ext cx="77141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Speaker: Jingda Zhang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baseline="30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1,2</a:t>
            </a: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Jingda Zhang and Su Ying Quek</a:t>
            </a:r>
            <a:r>
              <a:rPr lang="en-US" altLang="zh-CN" sz="2000" b="1" baseline="30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8B8F73AA-7205-317F-4723-3BD6AE41C1FE}"/>
              </a:ext>
            </a:extLst>
          </p:cNvPr>
          <p:cNvSpPr txBox="1">
            <a:spLocks/>
          </p:cNvSpPr>
          <p:nvPr/>
        </p:nvSpPr>
        <p:spPr>
          <a:xfrm>
            <a:off x="6683561" y="4671617"/>
            <a:ext cx="1556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7A68B9-E72F-4020-8D52-E6DCD63EE779}" type="datetime5">
              <a:rPr lang="en-US" altLang="zh-CN" sz="2000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pPr/>
              <a:t>12-Jun-24</a:t>
            </a:fld>
            <a:endParaRPr lang="zh-CN" altLang="en-US" sz="20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A855F-24FB-0C23-CA63-EF3A9AA34A99}"/>
              </a:ext>
            </a:extLst>
          </p:cNvPr>
          <p:cNvSpPr txBox="1"/>
          <p:nvPr/>
        </p:nvSpPr>
        <p:spPr>
          <a:xfrm>
            <a:off x="0" y="5672978"/>
            <a:ext cx="77141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baseline="30000" dirty="0">
                <a:solidFill>
                  <a:schemeClr val="bg1"/>
                </a:solidFill>
              </a:rPr>
              <a:t>1</a:t>
            </a:r>
            <a:r>
              <a:rPr lang="en-US" altLang="zh-CN" sz="1400" i="1" dirty="0">
                <a:solidFill>
                  <a:schemeClr val="bg1"/>
                </a:solidFill>
              </a:rPr>
              <a:t>Department of Physics, National University of Singapore, Singapore </a:t>
            </a:r>
          </a:p>
          <a:p>
            <a:r>
              <a:rPr lang="en-US" altLang="zh-CN" sz="1400" i="1" baseline="30000" dirty="0">
                <a:solidFill>
                  <a:schemeClr val="bg1"/>
                </a:solidFill>
              </a:rPr>
              <a:t>2</a:t>
            </a:r>
            <a:r>
              <a:rPr lang="en-US" altLang="zh-CN" sz="1400" i="1" dirty="0">
                <a:solidFill>
                  <a:schemeClr val="bg1"/>
                </a:solidFill>
              </a:rPr>
              <a:t>Centre for Advanced 2D Materials, National University of Singapore, Singapore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346F8C7-5ADB-2BBD-7ABC-8560023E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t>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045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809C90C1-031D-3FC4-68EA-855EE4C28218}"/>
              </a:ext>
            </a:extLst>
          </p:cNvPr>
          <p:cNvSpPr txBox="1"/>
          <p:nvPr/>
        </p:nvSpPr>
        <p:spPr>
          <a:xfrm>
            <a:off x="0" y="0"/>
            <a:ext cx="6861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Zero-field splitting in THz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83F291-B20E-A04F-9BC2-377F6BE4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t>10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B69E98-9435-C7D1-D750-658177C0C1BE}"/>
                  </a:ext>
                </a:extLst>
              </p:cNvPr>
              <p:cNvSpPr txBox="1"/>
              <p:nvPr/>
            </p:nvSpPr>
            <p:spPr>
              <a:xfrm>
                <a:off x="354915" y="614209"/>
                <a:ext cx="8434171" cy="2538425"/>
              </a:xfrm>
              <a:prstGeom prst="roundRect">
                <a:avLst>
                  <a:gd name="adj" fmla="val 13337"/>
                </a:avLst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SG" sz="16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ZFS lifts the threefold degeneracy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  <m:r>
                      <a:rPr lang="en-SG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1</m:t>
                    </m:r>
                  </m:oMath>
                </a14:m>
                <a:r>
                  <a:rPr lang="en-SG" sz="16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 to be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SG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SG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SG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SG" sz="1600" dirty="0"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</a:rPr>
                  <a:t>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SG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SG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SG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</m:e>
                        </m:d>
                      </m:e>
                    </m:d>
                  </m:oMath>
                </a14:m>
                <a:r>
                  <a:rPr lang="en-SG" sz="1600" dirty="0"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SG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SG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SG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</m:e>
                        </m:d>
                      </m:e>
                    </m:d>
                  </m:oMath>
                </a14:m>
                <a:r>
                  <a:rPr lang="en-SG" sz="1600" dirty="0"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</a:rPr>
                  <a:t> sublevels. The axial and rhombic components of ZFS </a:t>
                </a:r>
                <a:r>
                  <a:rPr lang="en-US" sz="1600" dirty="0">
                    <a:solidFill>
                      <a:schemeClr val="tx1"/>
                    </a:solidFill>
                    <a:ea typeface="DengXian" panose="02010600030101010101" pitchFamily="2" charset="-122"/>
                  </a:rPr>
                  <a:t>can be calculated by</a:t>
                </a:r>
                <a:endParaRPr lang="en-SG" sz="1600" dirty="0">
                  <a:solidFill>
                    <a:schemeClr val="tx1"/>
                  </a:solidFill>
                  <a:effectLst/>
                  <a:ea typeface="DengXian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𝑆𝑂</m:t>
                          </m:r>
                        </m:sup>
                      </m:sSup>
                      <m:r>
                        <a:rPr lang="en-SG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bSup>
                        <m:sSubSupPr>
                          <m:ctrlP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  <m:sup>
                          <m: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𝐷𝐹𝑇</m:t>
                          </m:r>
                        </m:sup>
                      </m:sSubSup>
                      <m:d>
                        <m:dPr>
                          <m:ctrlP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𝑧𝑧</m:t>
                          </m:r>
                        </m:e>
                      </m:d>
                      <m:r>
                        <a:rPr lang="en-SG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SG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SG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  <m:sup>
                              <m:r>
                                <a:rPr lang="en-SG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𝐷𝐹𝑇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SG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e>
                          </m:d>
                          <m:r>
                            <a:rPr lang="en-SG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SG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SG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  <m:sup>
                              <m:r>
                                <a:rPr lang="en-SG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𝐷𝐹𝑇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SG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SG" sz="1600" i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𝑆𝑂</m:t>
                          </m:r>
                        </m:sup>
                      </m:sSup>
                      <m:r>
                        <a:rPr lang="en-SG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  <m:sup>
                          <m: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𝐷𝐹𝑇</m:t>
                          </m:r>
                        </m:sup>
                      </m:sSubSup>
                      <m:d>
                        <m:dPr>
                          <m:ctrlP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e>
                      </m:d>
                      <m:r>
                        <a:rPr lang="en-SG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  <m:sup>
                          <m: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𝐷𝐹𝑇</m:t>
                          </m:r>
                        </m:sup>
                      </m:sSubSup>
                      <m:d>
                        <m:dPr>
                          <m:ctrlP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𝑦𝑦</m:t>
                          </m:r>
                        </m:e>
                      </m:d>
                      <m:r>
                        <a:rPr lang="en-SG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SG" sz="16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/>
                    </a:solidFill>
                  </a:rPr>
                  <a:t>x, y, and z are orthogonal electron spin directions assigned in DFT calculations.</a:t>
                </a:r>
                <a:endParaRPr lang="en-SG" sz="16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SG" sz="1600" dirty="0"/>
                  <a:t>The ZFS dominated by SOC is significantly larger than those in other commonly used defects, e.g., NV</a:t>
                </a:r>
                <a:r>
                  <a:rPr lang="en-SG" sz="1600" baseline="30000" dirty="0"/>
                  <a:t>-</a:t>
                </a:r>
                <a:r>
                  <a:rPr lang="en-SG" sz="1600" dirty="0"/>
                  <a:t> centre (~ 3 GHz), and spin defects in </a:t>
                </a:r>
                <a:r>
                  <a:rPr lang="en-SG" sz="1600" dirty="0" err="1"/>
                  <a:t>SiC</a:t>
                </a:r>
                <a:r>
                  <a:rPr lang="en-SG" sz="1600" dirty="0"/>
                  <a:t> and h-BN (&lt; 10 GHz).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B69E98-9435-C7D1-D750-658177C0C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15" y="614209"/>
                <a:ext cx="8434171" cy="2538425"/>
              </a:xfrm>
              <a:prstGeom prst="roundRect">
                <a:avLst>
                  <a:gd name="adj" fmla="val 13337"/>
                </a:avLst>
              </a:prstGeom>
              <a:blipFill>
                <a:blip r:embed="rId4"/>
                <a:stretch>
                  <a:fillRect t="-12649" b="-4296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994A4FF-C2B6-2EA1-7CA5-CB580E94C0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789" b="22875"/>
          <a:stretch/>
        </p:blipFill>
        <p:spPr>
          <a:xfrm>
            <a:off x="665004" y="3344862"/>
            <a:ext cx="2145359" cy="12747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620595-0E5F-E5E0-5235-1527BB5451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89" b="25259"/>
          <a:stretch/>
        </p:blipFill>
        <p:spPr>
          <a:xfrm>
            <a:off x="492110" y="4636248"/>
            <a:ext cx="2213797" cy="1274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E9A870-8E4F-D96C-90E8-46EF2986703A}"/>
              </a:ext>
            </a:extLst>
          </p:cNvPr>
          <p:cNvSpPr txBox="1"/>
          <p:nvPr/>
        </p:nvSpPr>
        <p:spPr>
          <a:xfrm>
            <a:off x="-23750" y="6386350"/>
            <a:ext cx="91677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i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SG" dirty="0"/>
              <a:t>Phys Rev X 7, 021046 (2017).</a:t>
            </a:r>
          </a:p>
          <a:p>
            <a:r>
              <a:rPr lang="en-SG" dirty="0"/>
              <a:t>Nat </a:t>
            </a:r>
            <a:r>
              <a:rPr lang="en-SG" dirty="0" err="1"/>
              <a:t>Commun</a:t>
            </a:r>
            <a:r>
              <a:rPr lang="en-SG" dirty="0"/>
              <a:t> 12, 4480 (2021).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1910A-A9D8-95D9-F33B-E41A77638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363" y="2624436"/>
            <a:ext cx="6114818" cy="46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5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898374C-E2FD-C35D-2191-4A93D1D2A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25" y="3841968"/>
            <a:ext cx="1180359" cy="88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EDABA9-39D7-2BF1-C18C-DD3FA9DB0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380" y="2067888"/>
            <a:ext cx="411725" cy="2096054"/>
          </a:xfrm>
          <a:prstGeom prst="rect">
            <a:avLst/>
          </a:prstGeom>
        </p:spPr>
      </p:pic>
      <p:sp>
        <p:nvSpPr>
          <p:cNvPr id="27" name="矩形 4">
            <a:extLst>
              <a:ext uri="{FF2B5EF4-FFF2-40B4-BE49-F238E27FC236}">
                <a16:creationId xmlns:a16="http://schemas.microsoft.com/office/drawing/2014/main" id="{40A9609C-0387-50BC-2C0D-83E26D85D0C7}"/>
              </a:ext>
            </a:extLst>
          </p:cNvPr>
          <p:cNvSpPr/>
          <p:nvPr/>
        </p:nvSpPr>
        <p:spPr>
          <a:xfrm>
            <a:off x="1546731" y="4119448"/>
            <a:ext cx="1977860" cy="37582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92D050">
                  <a:alpha val="23000"/>
                </a:srgbClr>
              </a:gs>
              <a:gs pos="99000">
                <a:schemeClr val="accent1">
                  <a:lumMod val="75000"/>
                </a:schemeClr>
              </a:gs>
            </a:gsLst>
            <a:lin ang="5400000" scaled="1"/>
            <a:tileRect/>
          </a:gradFill>
          <a:ln/>
          <a:effectLst>
            <a:softEdge rad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1600" b="1" dirty="0"/>
              <a:t>VB</a:t>
            </a:r>
            <a:endParaRPr lang="zh-CN" altLang="en-US" sz="1600" b="1" dirty="0"/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5CCFE5D3-F210-66F8-45FB-DD72F62C8CFC}"/>
              </a:ext>
            </a:extLst>
          </p:cNvPr>
          <p:cNvSpPr/>
          <p:nvPr/>
        </p:nvSpPr>
        <p:spPr>
          <a:xfrm>
            <a:off x="1536205" y="1699880"/>
            <a:ext cx="1991231" cy="3849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  <a:tileRect/>
          </a:gradFill>
          <a:ln/>
          <a:effectLst>
            <a:softEdge rad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1600" b="1" dirty="0"/>
              <a:t>CB</a:t>
            </a:r>
            <a:endParaRPr lang="zh-CN" altLang="en-US" sz="16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92D9C-7B36-5E00-E048-0D2622F18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t>11</a:t>
            </a:fld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F5FBB3-3266-2FC4-F03B-8B6A53640FB6}"/>
              </a:ext>
            </a:extLst>
          </p:cNvPr>
          <p:cNvSpPr txBox="1"/>
          <p:nvPr/>
        </p:nvSpPr>
        <p:spPr>
          <a:xfrm>
            <a:off x="568027" y="894038"/>
            <a:ext cx="3858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Electronic structures and many-body level structures of Fe</a:t>
            </a:r>
            <a:r>
              <a:rPr lang="en-SG" baseline="30000" dirty="0"/>
              <a:t>0</a:t>
            </a:r>
            <a:r>
              <a:rPr lang="en-SG" dirty="0"/>
              <a:t>-MoS</a:t>
            </a:r>
            <a:r>
              <a:rPr lang="en-SG" baseline="-25000" dirty="0"/>
              <a:t>2</a:t>
            </a:r>
            <a:r>
              <a:rPr lang="en-SG" dirty="0"/>
              <a:t> by HSE06</a:t>
            </a:r>
            <a:endParaRPr lang="en-SG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4320A-F99E-D246-6A9D-79A427CDB9AA}"/>
              </a:ext>
            </a:extLst>
          </p:cNvPr>
          <p:cNvSpPr txBox="1"/>
          <p:nvPr/>
        </p:nvSpPr>
        <p:spPr>
          <a:xfrm rot="16200000">
            <a:off x="187818" y="2690805"/>
            <a:ext cx="17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E-E</a:t>
            </a:r>
            <a:r>
              <a:rPr lang="en-US" altLang="zh-CN" baseline="-25000" dirty="0"/>
              <a:t>VBM</a:t>
            </a:r>
            <a:r>
              <a:rPr lang="en-US" altLang="zh-CN" dirty="0"/>
              <a:t> (eV)</a:t>
            </a:r>
            <a:endParaRPr lang="zh-CN" altLang="en-US" dirty="0"/>
          </a:p>
        </p:txBody>
      </p:sp>
      <p:sp>
        <p:nvSpPr>
          <p:cNvPr id="15" name="矩形 38">
            <a:extLst>
              <a:ext uri="{FF2B5EF4-FFF2-40B4-BE49-F238E27FC236}">
                <a16:creationId xmlns:a16="http://schemas.microsoft.com/office/drawing/2014/main" id="{DF3174F2-B20D-50B7-ED2B-0741ABAA65B7}"/>
              </a:ext>
            </a:extLst>
          </p:cNvPr>
          <p:cNvSpPr/>
          <p:nvPr/>
        </p:nvSpPr>
        <p:spPr>
          <a:xfrm>
            <a:off x="1539448" y="1701634"/>
            <a:ext cx="1991231" cy="27931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5">
            <a:extLst>
              <a:ext uri="{FF2B5EF4-FFF2-40B4-BE49-F238E27FC236}">
                <a16:creationId xmlns:a16="http://schemas.microsoft.com/office/drawing/2014/main" id="{592F3670-E2C5-205F-5F94-0B7403F17AD7}"/>
              </a:ext>
            </a:extLst>
          </p:cNvPr>
          <p:cNvCxnSpPr/>
          <p:nvPr/>
        </p:nvCxnSpPr>
        <p:spPr>
          <a:xfrm>
            <a:off x="2229331" y="4005210"/>
            <a:ext cx="4341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0DE5381-E279-AAFB-0ED0-B863EDA9C7D3}"/>
              </a:ext>
            </a:extLst>
          </p:cNvPr>
          <p:cNvCxnSpPr/>
          <p:nvPr/>
        </p:nvCxnSpPr>
        <p:spPr>
          <a:xfrm>
            <a:off x="2231025" y="3964937"/>
            <a:ext cx="4341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7AD8800-8D6C-9B18-E280-39C136679D62}"/>
              </a:ext>
            </a:extLst>
          </p:cNvPr>
          <p:cNvCxnSpPr/>
          <p:nvPr/>
        </p:nvCxnSpPr>
        <p:spPr>
          <a:xfrm>
            <a:off x="2236326" y="2884631"/>
            <a:ext cx="4341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箭头: 右 87">
            <a:extLst>
              <a:ext uri="{FF2B5EF4-FFF2-40B4-BE49-F238E27FC236}">
                <a16:creationId xmlns:a16="http://schemas.microsoft.com/office/drawing/2014/main" id="{C6EDADDB-4A24-173E-20E5-EC1F45A3DAD8}"/>
              </a:ext>
            </a:extLst>
          </p:cNvPr>
          <p:cNvSpPr/>
          <p:nvPr/>
        </p:nvSpPr>
        <p:spPr>
          <a:xfrm rot="16200000">
            <a:off x="2292079" y="3863116"/>
            <a:ext cx="151007" cy="172675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88">
            <a:extLst>
              <a:ext uri="{FF2B5EF4-FFF2-40B4-BE49-F238E27FC236}">
                <a16:creationId xmlns:a16="http://schemas.microsoft.com/office/drawing/2014/main" id="{F82E5D20-6AD4-D391-34C4-174CA420FC1D}"/>
              </a:ext>
            </a:extLst>
          </p:cNvPr>
          <p:cNvSpPr/>
          <p:nvPr/>
        </p:nvSpPr>
        <p:spPr>
          <a:xfrm rot="16200000">
            <a:off x="2468192" y="3863117"/>
            <a:ext cx="151007" cy="172675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3" name="直接连接符 114">
            <a:extLst>
              <a:ext uri="{FF2B5EF4-FFF2-40B4-BE49-F238E27FC236}">
                <a16:creationId xmlns:a16="http://schemas.microsoft.com/office/drawing/2014/main" id="{BE968E54-A54E-2511-F46D-EFCFCBC312E8}"/>
              </a:ext>
            </a:extLst>
          </p:cNvPr>
          <p:cNvCxnSpPr/>
          <p:nvPr/>
        </p:nvCxnSpPr>
        <p:spPr>
          <a:xfrm>
            <a:off x="6038199" y="5553257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15">
            <a:extLst>
              <a:ext uri="{FF2B5EF4-FFF2-40B4-BE49-F238E27FC236}">
                <a16:creationId xmlns:a16="http://schemas.microsoft.com/office/drawing/2014/main" id="{7136A2C9-FD02-22BD-C2B1-19F79DAF4A30}"/>
              </a:ext>
            </a:extLst>
          </p:cNvPr>
          <p:cNvCxnSpPr/>
          <p:nvPr/>
        </p:nvCxnSpPr>
        <p:spPr>
          <a:xfrm>
            <a:off x="6038199" y="5722586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16">
            <a:extLst>
              <a:ext uri="{FF2B5EF4-FFF2-40B4-BE49-F238E27FC236}">
                <a16:creationId xmlns:a16="http://schemas.microsoft.com/office/drawing/2014/main" id="{C2FADAEA-2C07-39BE-F4B4-809F566DD174}"/>
              </a:ext>
            </a:extLst>
          </p:cNvPr>
          <p:cNvCxnSpPr/>
          <p:nvPr/>
        </p:nvCxnSpPr>
        <p:spPr>
          <a:xfrm>
            <a:off x="6038199" y="6367284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17">
            <a:extLst>
              <a:ext uri="{FF2B5EF4-FFF2-40B4-BE49-F238E27FC236}">
                <a16:creationId xmlns:a16="http://schemas.microsoft.com/office/drawing/2014/main" id="{1E71DB02-21B7-9F47-A050-D7C8AF55A23C}"/>
              </a:ext>
            </a:extLst>
          </p:cNvPr>
          <p:cNvCxnSpPr/>
          <p:nvPr/>
        </p:nvCxnSpPr>
        <p:spPr>
          <a:xfrm>
            <a:off x="6015790" y="3097741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18">
            <a:extLst>
              <a:ext uri="{FF2B5EF4-FFF2-40B4-BE49-F238E27FC236}">
                <a16:creationId xmlns:a16="http://schemas.microsoft.com/office/drawing/2014/main" id="{CB92D70B-1C49-0330-ACDC-1F9CD426D4A6}"/>
              </a:ext>
            </a:extLst>
          </p:cNvPr>
          <p:cNvCxnSpPr/>
          <p:nvPr/>
        </p:nvCxnSpPr>
        <p:spPr>
          <a:xfrm>
            <a:off x="6015790" y="3645364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19">
            <a:extLst>
              <a:ext uri="{FF2B5EF4-FFF2-40B4-BE49-F238E27FC236}">
                <a16:creationId xmlns:a16="http://schemas.microsoft.com/office/drawing/2014/main" id="{316554C8-AFB5-6B48-C07F-80FB3B09CCC6}"/>
              </a:ext>
            </a:extLst>
          </p:cNvPr>
          <p:cNvCxnSpPr/>
          <p:nvPr/>
        </p:nvCxnSpPr>
        <p:spPr>
          <a:xfrm>
            <a:off x="6013929" y="2557943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0">
            <a:extLst>
              <a:ext uri="{FF2B5EF4-FFF2-40B4-BE49-F238E27FC236}">
                <a16:creationId xmlns:a16="http://schemas.microsoft.com/office/drawing/2014/main" id="{57ACBFAE-21BD-78DD-108D-3FB5121A3CAE}"/>
              </a:ext>
            </a:extLst>
          </p:cNvPr>
          <p:cNvSpPr txBox="1"/>
          <p:nvPr/>
        </p:nvSpPr>
        <p:spPr>
          <a:xfrm>
            <a:off x="6108761" y="4309866"/>
            <a:ext cx="1180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zh-CN" sz="1400" b="1" dirty="0">
                <a:solidFill>
                  <a:srgbClr val="E6AF00"/>
                </a:solidFill>
              </a:rPr>
              <a:t>ZPL</a:t>
            </a:r>
            <a:r>
              <a:rPr lang="zh-CN" altLang="en-US" sz="1400" b="1" dirty="0">
                <a:solidFill>
                  <a:srgbClr val="E6AF00"/>
                </a:solidFill>
              </a:rPr>
              <a:t> </a:t>
            </a:r>
            <a:r>
              <a:rPr lang="en-SG" altLang="zh-CN" sz="1400" b="1" dirty="0">
                <a:solidFill>
                  <a:srgbClr val="E6AF00"/>
                </a:solidFill>
              </a:rPr>
              <a:t>(R</a:t>
            </a:r>
            <a:r>
              <a:rPr lang="en-SG" altLang="zh-CN" sz="1400" b="1" baseline="-25000" dirty="0">
                <a:solidFill>
                  <a:srgbClr val="E6AF00"/>
                </a:solidFill>
              </a:rPr>
              <a:t>x</a:t>
            </a:r>
            <a:r>
              <a:rPr lang="en-SG" altLang="zh-CN" sz="1400" b="1" dirty="0">
                <a:solidFill>
                  <a:srgbClr val="E6AF00"/>
                </a:solidFill>
              </a:rPr>
              <a:t>, R</a:t>
            </a:r>
            <a:r>
              <a:rPr lang="en-SG" altLang="zh-CN" sz="1400" b="1" baseline="-25000" dirty="0">
                <a:solidFill>
                  <a:srgbClr val="E6AF00"/>
                </a:solidFill>
              </a:rPr>
              <a:t>y</a:t>
            </a:r>
            <a:r>
              <a:rPr lang="en-SG" altLang="zh-CN" sz="1400" b="1" dirty="0">
                <a:solidFill>
                  <a:srgbClr val="E6AF00"/>
                </a:solidFill>
              </a:rPr>
              <a:t>)</a:t>
            </a:r>
            <a:r>
              <a:rPr lang="en-US" altLang="zh-CN" sz="1400" b="1" dirty="0">
                <a:solidFill>
                  <a:srgbClr val="E6AF00"/>
                </a:solidFill>
              </a:rPr>
              <a:t> 0.90 eV</a:t>
            </a:r>
          </a:p>
        </p:txBody>
      </p:sp>
      <p:cxnSp>
        <p:nvCxnSpPr>
          <p:cNvPr id="131" name="直接箭头连接符 123">
            <a:extLst>
              <a:ext uri="{FF2B5EF4-FFF2-40B4-BE49-F238E27FC236}">
                <a16:creationId xmlns:a16="http://schemas.microsoft.com/office/drawing/2014/main" id="{1FAC3B9B-BF2B-30CE-B229-36702F4C7883}"/>
              </a:ext>
            </a:extLst>
          </p:cNvPr>
          <p:cNvCxnSpPr>
            <a:cxnSpLocks/>
          </p:cNvCxnSpPr>
          <p:nvPr/>
        </p:nvCxnSpPr>
        <p:spPr>
          <a:xfrm flipV="1">
            <a:off x="6212289" y="3675795"/>
            <a:ext cx="18542" cy="2668541"/>
          </a:xfrm>
          <a:prstGeom prst="straightConnector1">
            <a:avLst/>
          </a:prstGeom>
          <a:ln w="28575" cap="flat" cmpd="sng" algn="ctr">
            <a:solidFill>
              <a:srgbClr val="E6A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4" name="文本框 126">
            <a:extLst>
              <a:ext uri="{FF2B5EF4-FFF2-40B4-BE49-F238E27FC236}">
                <a16:creationId xmlns:a16="http://schemas.microsoft.com/office/drawing/2014/main" id="{6A1C3CC9-07C2-2304-C7DC-19350249C7A4}"/>
              </a:ext>
            </a:extLst>
          </p:cNvPr>
          <p:cNvSpPr txBox="1"/>
          <p:nvPr/>
        </p:nvSpPr>
        <p:spPr>
          <a:xfrm>
            <a:off x="5911188" y="5756880"/>
            <a:ext cx="138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zh-CN" sz="1400" b="1" dirty="0" err="1">
                <a:solidFill>
                  <a:srgbClr val="FF0000"/>
                </a:solidFill>
              </a:rPr>
              <a:t>ZFS</a:t>
            </a:r>
            <a:r>
              <a:rPr lang="en-US" altLang="zh-CN" sz="1400" b="1" baseline="-25000" dirty="0" err="1">
                <a:solidFill>
                  <a:srgbClr val="FF0000"/>
                </a:solidFill>
              </a:rPr>
              <a:t>g</a:t>
            </a:r>
            <a:endParaRPr lang="en-US" altLang="zh-CN" sz="1400" b="1" baseline="-25000" dirty="0">
              <a:solidFill>
                <a:srgbClr val="FF0000"/>
              </a:solidFill>
            </a:endParaRPr>
          </a:p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0.3 THz</a:t>
            </a:r>
          </a:p>
        </p:txBody>
      </p:sp>
      <p:sp>
        <p:nvSpPr>
          <p:cNvPr id="137" name="文本框 130">
            <a:extLst>
              <a:ext uri="{FF2B5EF4-FFF2-40B4-BE49-F238E27FC236}">
                <a16:creationId xmlns:a16="http://schemas.microsoft.com/office/drawing/2014/main" id="{AA9EAD00-E893-9080-8E9D-12BB23BAA697}"/>
              </a:ext>
            </a:extLst>
          </p:cNvPr>
          <p:cNvSpPr txBox="1"/>
          <p:nvPr/>
        </p:nvSpPr>
        <p:spPr>
          <a:xfrm>
            <a:off x="6243028" y="2129336"/>
            <a:ext cx="62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800" dirty="0"/>
              <a:t>S = 1</a:t>
            </a:r>
          </a:p>
        </p:txBody>
      </p:sp>
      <p:sp>
        <p:nvSpPr>
          <p:cNvPr id="143" name="左大括号 139">
            <a:extLst>
              <a:ext uri="{FF2B5EF4-FFF2-40B4-BE49-F238E27FC236}">
                <a16:creationId xmlns:a16="http://schemas.microsoft.com/office/drawing/2014/main" id="{62F80E41-A823-E1E8-1A94-ED5815538117}"/>
              </a:ext>
            </a:extLst>
          </p:cNvPr>
          <p:cNvSpPr/>
          <p:nvPr/>
        </p:nvSpPr>
        <p:spPr>
          <a:xfrm>
            <a:off x="5562994" y="5580729"/>
            <a:ext cx="149442" cy="825883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左大括号 141">
            <a:extLst>
              <a:ext uri="{FF2B5EF4-FFF2-40B4-BE49-F238E27FC236}">
                <a16:creationId xmlns:a16="http://schemas.microsoft.com/office/drawing/2014/main" id="{B80AEEF1-CEDE-1280-61C1-EC9F3A5658A2}"/>
              </a:ext>
            </a:extLst>
          </p:cNvPr>
          <p:cNvSpPr/>
          <p:nvPr/>
        </p:nvSpPr>
        <p:spPr>
          <a:xfrm>
            <a:off x="5534622" y="2577455"/>
            <a:ext cx="218041" cy="1048123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145">
                <a:extLst>
                  <a:ext uri="{FF2B5EF4-FFF2-40B4-BE49-F238E27FC236}">
                    <a16:creationId xmlns:a16="http://schemas.microsoft.com/office/drawing/2014/main" id="{DBD40324-A59D-1CCF-BD7B-5FCBFEED7D64}"/>
                  </a:ext>
                </a:extLst>
              </p:cNvPr>
              <p:cNvSpPr txBox="1"/>
              <p:nvPr/>
            </p:nvSpPr>
            <p:spPr>
              <a:xfrm>
                <a:off x="5698093" y="6192916"/>
                <a:ext cx="368231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altLang="zh-CN" sz="1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CN" altLang="en-US" sz="14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0" name="文本框 145">
                <a:extLst>
                  <a:ext uri="{FF2B5EF4-FFF2-40B4-BE49-F238E27FC236}">
                    <a16:creationId xmlns:a16="http://schemas.microsoft.com/office/drawing/2014/main" id="{DBD40324-A59D-1CCF-BD7B-5FCBFEED7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093" y="6192916"/>
                <a:ext cx="368231" cy="302840"/>
              </a:xfrm>
              <a:prstGeom prst="rect">
                <a:avLst/>
              </a:prstGeom>
              <a:blipFill>
                <a:blip r:embed="rId4"/>
                <a:stretch>
                  <a:fillRect l="-21667" t="-102000" r="-103333" b="-164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145">
                <a:extLst>
                  <a:ext uri="{FF2B5EF4-FFF2-40B4-BE49-F238E27FC236}">
                    <a16:creationId xmlns:a16="http://schemas.microsoft.com/office/drawing/2014/main" id="{3E6ABBB1-5769-626C-B4C7-A5EE2DB7CC8A}"/>
                  </a:ext>
                </a:extLst>
              </p:cNvPr>
              <p:cNvSpPr txBox="1"/>
              <p:nvPr/>
            </p:nvSpPr>
            <p:spPr>
              <a:xfrm>
                <a:off x="5682316" y="5471048"/>
                <a:ext cx="368231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altLang="zh-CN" sz="1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±</m:t>
                          </m:r>
                        </m:e>
                      </m:d>
                    </m:oMath>
                  </m:oMathPara>
                </a14:m>
                <a:endParaRPr lang="zh-CN" altLang="en-US" sz="14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1" name="文本框 145">
                <a:extLst>
                  <a:ext uri="{FF2B5EF4-FFF2-40B4-BE49-F238E27FC236}">
                    <a16:creationId xmlns:a16="http://schemas.microsoft.com/office/drawing/2014/main" id="{3E6ABBB1-5769-626C-B4C7-A5EE2DB7C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316" y="5471048"/>
                <a:ext cx="368231" cy="302840"/>
              </a:xfrm>
              <a:prstGeom prst="rect">
                <a:avLst/>
              </a:prstGeom>
              <a:blipFill>
                <a:blip r:embed="rId5"/>
                <a:stretch>
                  <a:fillRect l="-9836" t="-102000" r="-111475" b="-164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直接连接符 20">
            <a:extLst>
              <a:ext uri="{FF2B5EF4-FFF2-40B4-BE49-F238E27FC236}">
                <a16:creationId xmlns:a16="http://schemas.microsoft.com/office/drawing/2014/main" id="{C0DF73D5-6F55-E04A-6E00-67BFF402E7E1}"/>
              </a:ext>
            </a:extLst>
          </p:cNvPr>
          <p:cNvCxnSpPr/>
          <p:nvPr/>
        </p:nvCxnSpPr>
        <p:spPr>
          <a:xfrm>
            <a:off x="2235448" y="2845131"/>
            <a:ext cx="4341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20">
            <a:extLst>
              <a:ext uri="{FF2B5EF4-FFF2-40B4-BE49-F238E27FC236}">
                <a16:creationId xmlns:a16="http://schemas.microsoft.com/office/drawing/2014/main" id="{F4C1CCCB-6091-DE7E-8CD8-219E28897E68}"/>
              </a:ext>
            </a:extLst>
          </p:cNvPr>
          <p:cNvCxnSpPr/>
          <p:nvPr/>
        </p:nvCxnSpPr>
        <p:spPr>
          <a:xfrm>
            <a:off x="2236326" y="2557423"/>
            <a:ext cx="4341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箭头: 右 136">
            <a:extLst>
              <a:ext uri="{FF2B5EF4-FFF2-40B4-BE49-F238E27FC236}">
                <a16:creationId xmlns:a16="http://schemas.microsoft.com/office/drawing/2014/main" id="{C856915D-D5AD-0D9D-B229-9A2A9E3A5459}"/>
              </a:ext>
            </a:extLst>
          </p:cNvPr>
          <p:cNvSpPr/>
          <p:nvPr/>
        </p:nvSpPr>
        <p:spPr>
          <a:xfrm rot="16200000">
            <a:off x="2477063" y="2745002"/>
            <a:ext cx="151007" cy="17267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箭头: 右 136">
            <a:extLst>
              <a:ext uri="{FF2B5EF4-FFF2-40B4-BE49-F238E27FC236}">
                <a16:creationId xmlns:a16="http://schemas.microsoft.com/office/drawing/2014/main" id="{0142C384-D931-578E-7307-DB9FBD3C74D9}"/>
              </a:ext>
            </a:extLst>
          </p:cNvPr>
          <p:cNvSpPr/>
          <p:nvPr/>
        </p:nvSpPr>
        <p:spPr>
          <a:xfrm rot="16200000">
            <a:off x="2389570" y="2446258"/>
            <a:ext cx="151007" cy="17267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110">
                <a:extLst>
                  <a:ext uri="{FF2B5EF4-FFF2-40B4-BE49-F238E27FC236}">
                    <a16:creationId xmlns:a16="http://schemas.microsoft.com/office/drawing/2014/main" id="{4C436474-12D8-B661-F642-AB1213027EF4}"/>
                  </a:ext>
                </a:extLst>
              </p:cNvPr>
              <p:cNvSpPr txBox="1"/>
              <p:nvPr/>
            </p:nvSpPr>
            <p:spPr>
              <a:xfrm>
                <a:off x="2629403" y="2375066"/>
                <a:ext cx="3082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6" name="文本框 110">
                <a:extLst>
                  <a:ext uri="{FF2B5EF4-FFF2-40B4-BE49-F238E27FC236}">
                    <a16:creationId xmlns:a16="http://schemas.microsoft.com/office/drawing/2014/main" id="{4C436474-12D8-B661-F642-AB1213027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403" y="2375066"/>
                <a:ext cx="30824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箭头: 右 136">
            <a:extLst>
              <a:ext uri="{FF2B5EF4-FFF2-40B4-BE49-F238E27FC236}">
                <a16:creationId xmlns:a16="http://schemas.microsoft.com/office/drawing/2014/main" id="{9EE9A0A5-8F07-F066-E445-7CE44B7887AA}"/>
              </a:ext>
            </a:extLst>
          </p:cNvPr>
          <p:cNvSpPr/>
          <p:nvPr/>
        </p:nvSpPr>
        <p:spPr>
          <a:xfrm rot="16200000">
            <a:off x="2287523" y="2744276"/>
            <a:ext cx="151007" cy="17267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连接符: 曲线 108">
            <a:extLst>
              <a:ext uri="{FF2B5EF4-FFF2-40B4-BE49-F238E27FC236}">
                <a16:creationId xmlns:a16="http://schemas.microsoft.com/office/drawing/2014/main" id="{F8248B81-1B49-0307-6867-FE3DFD38AA7C}"/>
              </a:ext>
            </a:extLst>
          </p:cNvPr>
          <p:cNvCxnSpPr>
            <a:cxnSpLocks/>
          </p:cNvCxnSpPr>
          <p:nvPr/>
        </p:nvCxnSpPr>
        <p:spPr>
          <a:xfrm flipH="1" flipV="1">
            <a:off x="2236004" y="2861093"/>
            <a:ext cx="4556" cy="1118840"/>
          </a:xfrm>
          <a:prstGeom prst="curvedConnector3">
            <a:avLst>
              <a:gd name="adj1" fmla="val 517173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10">
                <a:extLst>
                  <a:ext uri="{FF2B5EF4-FFF2-40B4-BE49-F238E27FC236}">
                    <a16:creationId xmlns:a16="http://schemas.microsoft.com/office/drawing/2014/main" id="{3F5CB2F8-0130-C860-2724-B25CA6A4530E}"/>
                  </a:ext>
                </a:extLst>
              </p:cNvPr>
              <p:cNvSpPr txBox="1"/>
              <p:nvPr/>
            </p:nvSpPr>
            <p:spPr>
              <a:xfrm>
                <a:off x="1941218" y="3244270"/>
                <a:ext cx="1417649" cy="312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altLang="zh-CN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SG" altLang="zh-CN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altLang="zh-CN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altLang="zh-CN" sz="1400" b="1" i="1" dirty="0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SG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altLang="zh-CN" sz="1400" b="0" i="1" dirty="0" smtClean="0">
                          <a:latin typeface="Cambria Math" panose="02040503050406030204" pitchFamily="18" charset="0"/>
                        </a:rPr>
                        <m:t>2.5</m:t>
                      </m:r>
                      <m:r>
                        <a:rPr lang="en-US" altLang="zh-CN" sz="1400" b="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dirty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400" b="0" i="1" baseline="30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sz="1400" baseline="30000" dirty="0"/>
              </a:p>
            </p:txBody>
          </p:sp>
        </mc:Choice>
        <mc:Fallback xmlns="">
          <p:sp>
            <p:nvSpPr>
              <p:cNvPr id="5" name="文本框 110">
                <a:extLst>
                  <a:ext uri="{FF2B5EF4-FFF2-40B4-BE49-F238E27FC236}">
                    <a16:creationId xmlns:a16="http://schemas.microsoft.com/office/drawing/2014/main" id="{3F5CB2F8-0130-C860-2724-B25CA6A45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218" y="3244270"/>
                <a:ext cx="1417649" cy="312586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C0A2DCB-4F00-C11E-6F5C-B8D291163C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83" y="4828637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044626-FC6C-8EE9-04B4-BB686ABD78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1259" y="4828637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77CCB8-995D-0B5C-9D49-FA048F9DBE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1451" y="4836747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A1F6E6-50A0-762F-59BA-0CB6AB1723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4167" y="4833086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8DC80C4-C62B-5AA9-B995-978E3AE917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52210" y="4833086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D3C368C-1835-15A7-72E0-257C10AFEE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1241" y="5666720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134E372-BEBD-E402-2D1D-2BFF1B7A80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1259" y="5666720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E85760-39BA-5E89-1CBC-EC9CCA0D7D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85014" y="5664113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70EE2CA-6504-7A65-A99D-37324FC6426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13492" y="5664637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F0F31E4-BF0F-8B2D-3114-09CA15B925B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59516" y="5664113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43D5A1E9-89AD-6CDB-9714-16334F03A08E}"/>
              </a:ext>
            </a:extLst>
          </p:cNvPr>
          <p:cNvSpPr/>
          <p:nvPr/>
        </p:nvSpPr>
        <p:spPr>
          <a:xfrm>
            <a:off x="829226" y="5949124"/>
            <a:ext cx="108000" cy="10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02D51C3-94C4-DDCB-CD1D-344EB25A405E}"/>
              </a:ext>
            </a:extLst>
          </p:cNvPr>
          <p:cNvSpPr/>
          <p:nvPr/>
        </p:nvSpPr>
        <p:spPr>
          <a:xfrm>
            <a:off x="1646572" y="5970113"/>
            <a:ext cx="108000" cy="10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054853A-11EF-7A00-6675-BC016D1008C7}"/>
              </a:ext>
            </a:extLst>
          </p:cNvPr>
          <p:cNvSpPr/>
          <p:nvPr/>
        </p:nvSpPr>
        <p:spPr>
          <a:xfrm>
            <a:off x="2497411" y="5979964"/>
            <a:ext cx="108000" cy="10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F8BF412-7700-A8D6-51CF-B897C58266CD}"/>
              </a:ext>
            </a:extLst>
          </p:cNvPr>
          <p:cNvSpPr/>
          <p:nvPr/>
        </p:nvSpPr>
        <p:spPr>
          <a:xfrm>
            <a:off x="3323424" y="5970402"/>
            <a:ext cx="108000" cy="10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98728F7-EDC4-B431-A915-FCB41553790B}"/>
              </a:ext>
            </a:extLst>
          </p:cNvPr>
          <p:cNvSpPr/>
          <p:nvPr/>
        </p:nvSpPr>
        <p:spPr>
          <a:xfrm>
            <a:off x="4174682" y="5971217"/>
            <a:ext cx="108000" cy="10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110">
                <a:extLst>
                  <a:ext uri="{FF2B5EF4-FFF2-40B4-BE49-F238E27FC236}">
                    <a16:creationId xmlns:a16="http://schemas.microsoft.com/office/drawing/2014/main" id="{E1ED20CC-0CE9-36E1-C2EB-399DECB4203A}"/>
                  </a:ext>
                </a:extLst>
              </p:cNvPr>
              <p:cNvSpPr txBox="1"/>
              <p:nvPr/>
            </p:nvSpPr>
            <p:spPr>
              <a:xfrm>
                <a:off x="2642147" y="2694253"/>
                <a:ext cx="308243" cy="320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1" name="文本框 110">
                <a:extLst>
                  <a:ext uri="{FF2B5EF4-FFF2-40B4-BE49-F238E27FC236}">
                    <a16:creationId xmlns:a16="http://schemas.microsoft.com/office/drawing/2014/main" id="{E1ED20CC-0CE9-36E1-C2EB-399DECB42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147" y="2694253"/>
                <a:ext cx="308243" cy="320409"/>
              </a:xfrm>
              <a:prstGeom prst="rect">
                <a:avLst/>
              </a:prstGeom>
              <a:blipFill>
                <a:blip r:embed="rId20"/>
                <a:stretch>
                  <a:fillRect r="-254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110">
                <a:extLst>
                  <a:ext uri="{FF2B5EF4-FFF2-40B4-BE49-F238E27FC236}">
                    <a16:creationId xmlns:a16="http://schemas.microsoft.com/office/drawing/2014/main" id="{CBD6952A-BAD3-D9C9-EC04-E714C28FA237}"/>
                  </a:ext>
                </a:extLst>
              </p:cNvPr>
              <p:cNvSpPr txBox="1"/>
              <p:nvPr/>
            </p:nvSpPr>
            <p:spPr>
              <a:xfrm>
                <a:off x="2626638" y="3788916"/>
                <a:ext cx="308243" cy="320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2" name="文本框 110">
                <a:extLst>
                  <a:ext uri="{FF2B5EF4-FFF2-40B4-BE49-F238E27FC236}">
                    <a16:creationId xmlns:a16="http://schemas.microsoft.com/office/drawing/2014/main" id="{CBD6952A-BAD3-D9C9-EC04-E714C28FA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638" y="3788916"/>
                <a:ext cx="308243" cy="320409"/>
              </a:xfrm>
              <a:prstGeom prst="rect">
                <a:avLst/>
              </a:prstGeom>
              <a:blipFill>
                <a:blip r:embed="rId21"/>
                <a:stretch>
                  <a:fillRect r="-28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110">
                <a:extLst>
                  <a:ext uri="{FF2B5EF4-FFF2-40B4-BE49-F238E27FC236}">
                    <a16:creationId xmlns:a16="http://schemas.microsoft.com/office/drawing/2014/main" id="{D65B11BE-6F06-8D8A-34AE-6AAA0BB0ECB8}"/>
                  </a:ext>
                </a:extLst>
              </p:cNvPr>
              <p:cNvSpPr txBox="1"/>
              <p:nvPr/>
            </p:nvSpPr>
            <p:spPr>
              <a:xfrm>
                <a:off x="4075259" y="4539125"/>
                <a:ext cx="3082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3" name="文本框 110">
                <a:extLst>
                  <a:ext uri="{FF2B5EF4-FFF2-40B4-BE49-F238E27FC236}">
                    <a16:creationId xmlns:a16="http://schemas.microsoft.com/office/drawing/2014/main" id="{D65B11BE-6F06-8D8A-34AE-6AAA0BB0E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259" y="4539125"/>
                <a:ext cx="308243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110">
                <a:extLst>
                  <a:ext uri="{FF2B5EF4-FFF2-40B4-BE49-F238E27FC236}">
                    <a16:creationId xmlns:a16="http://schemas.microsoft.com/office/drawing/2014/main" id="{3D0FC078-941C-4249-BD49-F5B7561E8EA8}"/>
                  </a:ext>
                </a:extLst>
              </p:cNvPr>
              <p:cNvSpPr txBox="1"/>
              <p:nvPr/>
            </p:nvSpPr>
            <p:spPr>
              <a:xfrm>
                <a:off x="2388591" y="4542148"/>
                <a:ext cx="3082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4" name="文本框 110">
                <a:extLst>
                  <a:ext uri="{FF2B5EF4-FFF2-40B4-BE49-F238E27FC236}">
                    <a16:creationId xmlns:a16="http://schemas.microsoft.com/office/drawing/2014/main" id="{3D0FC078-941C-4249-BD49-F5B7561E8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591" y="4542148"/>
                <a:ext cx="308243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110">
                <a:extLst>
                  <a:ext uri="{FF2B5EF4-FFF2-40B4-BE49-F238E27FC236}">
                    <a16:creationId xmlns:a16="http://schemas.microsoft.com/office/drawing/2014/main" id="{8B8F5A2A-E033-F3A4-231F-8529DC62B457}"/>
                  </a:ext>
                </a:extLst>
              </p:cNvPr>
              <p:cNvSpPr txBox="1"/>
              <p:nvPr/>
            </p:nvSpPr>
            <p:spPr>
              <a:xfrm>
                <a:off x="723203" y="4528970"/>
                <a:ext cx="3082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5" name="文本框 110">
                <a:extLst>
                  <a:ext uri="{FF2B5EF4-FFF2-40B4-BE49-F238E27FC236}">
                    <a16:creationId xmlns:a16="http://schemas.microsoft.com/office/drawing/2014/main" id="{8B8F5A2A-E033-F3A4-231F-8529DC62B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03" y="4528970"/>
                <a:ext cx="308243" cy="307777"/>
              </a:xfrm>
              <a:prstGeom prst="rect">
                <a:avLst/>
              </a:prstGeom>
              <a:blipFill>
                <a:blip r:embed="rId24"/>
                <a:stretch>
                  <a:fillRect r="-2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110">
                <a:extLst>
                  <a:ext uri="{FF2B5EF4-FFF2-40B4-BE49-F238E27FC236}">
                    <a16:creationId xmlns:a16="http://schemas.microsoft.com/office/drawing/2014/main" id="{840C22D9-8FA1-2CEC-130F-3F6B8A8729E9}"/>
                  </a:ext>
                </a:extLst>
              </p:cNvPr>
              <p:cNvSpPr txBox="1"/>
              <p:nvPr/>
            </p:nvSpPr>
            <p:spPr>
              <a:xfrm>
                <a:off x="1532605" y="4539125"/>
                <a:ext cx="308243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6" name="文本框 110">
                <a:extLst>
                  <a:ext uri="{FF2B5EF4-FFF2-40B4-BE49-F238E27FC236}">
                    <a16:creationId xmlns:a16="http://schemas.microsoft.com/office/drawing/2014/main" id="{840C22D9-8FA1-2CEC-130F-3F6B8A872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605" y="4539125"/>
                <a:ext cx="308243" cy="31470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110">
                <a:extLst>
                  <a:ext uri="{FF2B5EF4-FFF2-40B4-BE49-F238E27FC236}">
                    <a16:creationId xmlns:a16="http://schemas.microsoft.com/office/drawing/2014/main" id="{543ADC21-BF30-596D-B800-2A3E9EC0828C}"/>
                  </a:ext>
                </a:extLst>
              </p:cNvPr>
              <p:cNvSpPr txBox="1"/>
              <p:nvPr/>
            </p:nvSpPr>
            <p:spPr>
              <a:xfrm>
                <a:off x="3193512" y="4547089"/>
                <a:ext cx="308243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7" name="文本框 110">
                <a:extLst>
                  <a:ext uri="{FF2B5EF4-FFF2-40B4-BE49-F238E27FC236}">
                    <a16:creationId xmlns:a16="http://schemas.microsoft.com/office/drawing/2014/main" id="{543ADC21-BF30-596D-B800-2A3E9EC08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512" y="4547089"/>
                <a:ext cx="308243" cy="31470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本框 142">
            <a:extLst>
              <a:ext uri="{FF2B5EF4-FFF2-40B4-BE49-F238E27FC236}">
                <a16:creationId xmlns:a16="http://schemas.microsoft.com/office/drawing/2014/main" id="{EB9C8D3C-7D77-92C7-B38E-8BAF92BB9ED6}"/>
              </a:ext>
            </a:extLst>
          </p:cNvPr>
          <p:cNvSpPr txBox="1"/>
          <p:nvPr/>
        </p:nvSpPr>
        <p:spPr>
          <a:xfrm>
            <a:off x="7074834" y="6191558"/>
            <a:ext cx="4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A’</a:t>
            </a:r>
            <a:r>
              <a:rPr lang="en-US" altLang="zh-CN" sz="1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文本框 142">
            <a:extLst>
              <a:ext uri="{FF2B5EF4-FFF2-40B4-BE49-F238E27FC236}">
                <a16:creationId xmlns:a16="http://schemas.microsoft.com/office/drawing/2014/main" id="{B848AAA5-DE4C-4BAE-6B3B-C4AD3B4E1570}"/>
              </a:ext>
            </a:extLst>
          </p:cNvPr>
          <p:cNvSpPr txBox="1"/>
          <p:nvPr/>
        </p:nvSpPr>
        <p:spPr>
          <a:xfrm>
            <a:off x="7074834" y="5474520"/>
            <a:ext cx="548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E”</a:t>
            </a:r>
            <a:r>
              <a:rPr lang="en-US" altLang="zh-CN" sz="1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1,2</a:t>
            </a:r>
            <a:endParaRPr lang="zh-CN" altLang="en-US" sz="1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文本框 140">
            <a:extLst>
              <a:ext uri="{FF2B5EF4-FFF2-40B4-BE49-F238E27FC236}">
                <a16:creationId xmlns:a16="http://schemas.microsoft.com/office/drawing/2014/main" id="{CEFB9DBF-74C8-859B-E135-98C2D9DFD58D}"/>
              </a:ext>
            </a:extLst>
          </p:cNvPr>
          <p:cNvSpPr txBox="1"/>
          <p:nvPr/>
        </p:nvSpPr>
        <p:spPr>
          <a:xfrm>
            <a:off x="5158123" y="5814125"/>
            <a:ext cx="517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A’</a:t>
            </a:r>
            <a:r>
              <a:rPr lang="en-US" altLang="zh-CN" sz="1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600" b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文本框 140">
            <a:extLst>
              <a:ext uri="{FF2B5EF4-FFF2-40B4-BE49-F238E27FC236}">
                <a16:creationId xmlns:a16="http://schemas.microsoft.com/office/drawing/2014/main" id="{EFBC3D33-F30B-FD37-A3D8-1611659293F1}"/>
              </a:ext>
            </a:extLst>
          </p:cNvPr>
          <p:cNvSpPr txBox="1"/>
          <p:nvPr/>
        </p:nvSpPr>
        <p:spPr>
          <a:xfrm>
            <a:off x="5202273" y="2925555"/>
            <a:ext cx="464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E”</a:t>
            </a:r>
            <a:endParaRPr lang="zh-CN" altLang="en-US" sz="1600" b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F652CA7-66E8-281A-09E9-29A8783459A6}"/>
                  </a:ext>
                </a:extLst>
              </p:cNvPr>
              <p:cNvSpPr txBox="1"/>
              <p:nvPr/>
            </p:nvSpPr>
            <p:spPr>
              <a:xfrm>
                <a:off x="4037419" y="6367284"/>
                <a:ext cx="65057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SG" sz="14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SG" sz="1400" i="1" baseline="30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sz="14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F652CA7-66E8-281A-09E9-29A878345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419" y="6367284"/>
                <a:ext cx="650575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4DDA534-D84B-01A4-891C-E0132A074178}"/>
                  </a:ext>
                </a:extLst>
              </p:cNvPr>
              <p:cNvSpPr txBox="1"/>
              <p:nvPr/>
            </p:nvSpPr>
            <p:spPr>
              <a:xfrm>
                <a:off x="654918" y="6350885"/>
                <a:ext cx="4395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SG" sz="1400" i="1" dirty="0" smtClean="0">
                              <a:latin typeface="Cambria Math" panose="02040503050406030204" pitchFamily="18" charset="0"/>
                            </a:rPr>
                            <m:t>𝑥𝑧</m:t>
                          </m:r>
                        </m:sub>
                      </m:sSub>
                    </m:oMath>
                  </m:oMathPara>
                </a14:m>
                <a:endParaRPr lang="en-SG" sz="14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4DDA534-D84B-01A4-891C-E0132A074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18" y="6350885"/>
                <a:ext cx="439557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DAC6061-7BB1-3E73-F7F6-DEC27D849B61}"/>
                  </a:ext>
                </a:extLst>
              </p:cNvPr>
              <p:cNvSpPr txBox="1"/>
              <p:nvPr/>
            </p:nvSpPr>
            <p:spPr>
              <a:xfrm>
                <a:off x="1449965" y="6342388"/>
                <a:ext cx="530791" cy="32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SG" sz="1400" i="1" dirty="0" smtClean="0"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SG" sz="1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DAC6061-7BB1-3E73-F7F6-DEC27D849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965" y="6342388"/>
                <a:ext cx="530791" cy="32476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D1BAE7D-4FB9-EC5B-0D4B-98C4746D2F11}"/>
                  </a:ext>
                </a:extLst>
              </p:cNvPr>
              <p:cNvSpPr txBox="1"/>
              <p:nvPr/>
            </p:nvSpPr>
            <p:spPr>
              <a:xfrm>
                <a:off x="3055545" y="6337482"/>
                <a:ext cx="728789" cy="334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SG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SG" sz="1400" baseline="30000" dirty="0"/>
                  <a:t> </a:t>
                </a: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D1BAE7D-4FB9-EC5B-0D4B-98C4746D2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545" y="6337482"/>
                <a:ext cx="728789" cy="33457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1669369-A367-0F8F-21D1-A51F990DC727}"/>
                  </a:ext>
                </a:extLst>
              </p:cNvPr>
              <p:cNvSpPr txBox="1"/>
              <p:nvPr/>
            </p:nvSpPr>
            <p:spPr>
              <a:xfrm>
                <a:off x="2267373" y="6329094"/>
                <a:ext cx="501555" cy="32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SG" sz="1400" i="1" dirty="0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SG" sz="14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1669369-A367-0F8F-21D1-A51F990DC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373" y="6329094"/>
                <a:ext cx="501555" cy="32476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71">
            <a:extLst>
              <a:ext uri="{FF2B5EF4-FFF2-40B4-BE49-F238E27FC236}">
                <a16:creationId xmlns:a16="http://schemas.microsoft.com/office/drawing/2014/main" id="{C6A7DE0C-D6FD-FEFC-4941-084EF42AC298}"/>
              </a:ext>
            </a:extLst>
          </p:cNvPr>
          <p:cNvGrpSpPr/>
          <p:nvPr/>
        </p:nvGrpSpPr>
        <p:grpSpPr>
          <a:xfrm>
            <a:off x="4813930" y="598508"/>
            <a:ext cx="3234975" cy="1546027"/>
            <a:chOff x="5804230" y="1048229"/>
            <a:chExt cx="3705537" cy="1546027"/>
          </a:xfrm>
        </p:grpSpPr>
        <p:sp>
          <p:nvSpPr>
            <p:cNvPr id="4" name="文本框 67">
              <a:extLst>
                <a:ext uri="{FF2B5EF4-FFF2-40B4-BE49-F238E27FC236}">
                  <a16:creationId xmlns:a16="http://schemas.microsoft.com/office/drawing/2014/main" id="{B0240078-C922-EBCE-A00A-B94E2743D260}"/>
                </a:ext>
              </a:extLst>
            </p:cNvPr>
            <p:cNvSpPr txBox="1"/>
            <p:nvPr/>
          </p:nvSpPr>
          <p:spPr>
            <a:xfrm>
              <a:off x="5828113" y="1048229"/>
              <a:ext cx="3539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400" dirty="0"/>
                <a:t>D</a:t>
              </a:r>
              <a:r>
                <a:rPr lang="en-US" altLang="zh-CN" sz="1400" baseline="-25000" dirty="0"/>
                <a:t>3h</a:t>
              </a:r>
              <a:r>
                <a:rPr lang="en-US" altLang="zh-CN" sz="1400" dirty="0"/>
                <a:t> E 2C</a:t>
              </a:r>
              <a:r>
                <a:rPr lang="en-US" altLang="zh-CN" sz="1400" baseline="-25000" dirty="0"/>
                <a:t>3</a:t>
              </a:r>
              <a:r>
                <a:rPr lang="en-US" altLang="zh-CN" sz="1400" dirty="0"/>
                <a:t> 3C</a:t>
              </a:r>
              <a:r>
                <a:rPr lang="en-US" altLang="zh-CN" sz="1400" baseline="-25000" dirty="0"/>
                <a:t>2</a:t>
              </a:r>
              <a:r>
                <a:rPr lang="en-US" altLang="zh-CN" sz="1400" dirty="0"/>
                <a:t>’ </a:t>
              </a:r>
              <a:r>
                <a:rPr lang="en-US" altLang="zh-CN" sz="1400" dirty="0" err="1"/>
                <a:t>σ</a:t>
              </a:r>
              <a:r>
                <a:rPr lang="en-US" altLang="zh-CN" sz="1400" baseline="-25000" dirty="0" err="1"/>
                <a:t>h</a:t>
              </a:r>
              <a:r>
                <a:rPr lang="en-US" altLang="zh-CN" sz="1400" dirty="0"/>
                <a:t> 2S</a:t>
              </a:r>
              <a:r>
                <a:rPr lang="en-US" altLang="zh-CN" sz="1400" baseline="-25000" dirty="0"/>
                <a:t>3</a:t>
              </a:r>
              <a:r>
                <a:rPr lang="en-US" altLang="zh-CN" sz="1400" dirty="0"/>
                <a:t> 3σ</a:t>
              </a:r>
              <a:r>
                <a:rPr lang="en-US" altLang="zh-CN" sz="1400" baseline="-25000" dirty="0"/>
                <a:t>v</a:t>
              </a:r>
              <a:r>
                <a:rPr lang="en-US" altLang="zh-CN" sz="1400" dirty="0"/>
                <a:t> linear quadratic</a:t>
              </a:r>
            </a:p>
          </p:txBody>
        </p:sp>
        <p:sp>
          <p:nvSpPr>
            <p:cNvPr id="12" name="文本框 68">
              <a:extLst>
                <a:ext uri="{FF2B5EF4-FFF2-40B4-BE49-F238E27FC236}">
                  <a16:creationId xmlns:a16="http://schemas.microsoft.com/office/drawing/2014/main" id="{D93883AB-ABB2-2881-9B8A-9052E3862179}"/>
                </a:ext>
              </a:extLst>
            </p:cNvPr>
            <p:cNvSpPr txBox="1"/>
            <p:nvPr/>
          </p:nvSpPr>
          <p:spPr>
            <a:xfrm>
              <a:off x="5832974" y="1259620"/>
              <a:ext cx="3630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</a:t>
              </a:r>
              <a:r>
                <a:rPr lang="en-US" altLang="zh-CN" sz="1400" baseline="-25000" dirty="0"/>
                <a:t>1</a:t>
              </a:r>
              <a:r>
                <a:rPr lang="en-US" altLang="zh-CN" sz="1400" dirty="0"/>
                <a:t>’ +1 +1 +1 +1 +1  +1                 x</a:t>
              </a:r>
              <a:r>
                <a:rPr lang="en-US" altLang="zh-CN" sz="1400" baseline="30000" dirty="0"/>
                <a:t>2</a:t>
              </a:r>
              <a:r>
                <a:rPr lang="en-US" altLang="zh-CN" sz="1400" dirty="0"/>
                <a:t>+y</a:t>
              </a:r>
              <a:r>
                <a:rPr lang="en-US" altLang="zh-CN" sz="1400" baseline="30000" dirty="0"/>
                <a:t>2</a:t>
              </a:r>
              <a:r>
                <a:rPr lang="en-US" altLang="zh-CN" sz="1400" dirty="0"/>
                <a:t>, z</a:t>
              </a:r>
              <a:r>
                <a:rPr lang="en-US" altLang="zh-CN" sz="1400" baseline="30000" dirty="0"/>
                <a:t>2</a:t>
              </a:r>
              <a:r>
                <a:rPr lang="en-US" altLang="zh-CN" sz="1400" dirty="0"/>
                <a:t>  </a:t>
              </a:r>
              <a:endParaRPr lang="zh-CN" altLang="en-US" sz="1400" dirty="0"/>
            </a:p>
          </p:txBody>
        </p:sp>
        <p:sp>
          <p:nvSpPr>
            <p:cNvPr id="18" name="文本框 50">
              <a:extLst>
                <a:ext uri="{FF2B5EF4-FFF2-40B4-BE49-F238E27FC236}">
                  <a16:creationId xmlns:a16="http://schemas.microsoft.com/office/drawing/2014/main" id="{C07E3985-2203-1769-967F-01A48713EB79}"/>
                </a:ext>
              </a:extLst>
            </p:cNvPr>
            <p:cNvSpPr txBox="1"/>
            <p:nvPr/>
          </p:nvSpPr>
          <p:spPr>
            <a:xfrm>
              <a:off x="5847163" y="1461958"/>
              <a:ext cx="3630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</a:t>
              </a:r>
              <a:r>
                <a:rPr lang="en-US" altLang="zh-CN" sz="1400" baseline="-25000" dirty="0"/>
                <a:t>2</a:t>
              </a:r>
              <a:r>
                <a:rPr lang="en-US" altLang="zh-CN" sz="1400" dirty="0"/>
                <a:t>’ +1 +1 -1 +1 +1  -1        R</a:t>
              </a:r>
              <a:r>
                <a:rPr lang="en-US" altLang="zh-CN" sz="1400" baseline="-25000" dirty="0"/>
                <a:t>z</a:t>
              </a:r>
              <a:endParaRPr lang="zh-CN" altLang="en-US" sz="1400" dirty="0"/>
            </a:p>
          </p:txBody>
        </p:sp>
        <p:sp>
          <p:nvSpPr>
            <p:cNvPr id="25" name="文本框 51">
              <a:extLst>
                <a:ext uri="{FF2B5EF4-FFF2-40B4-BE49-F238E27FC236}">
                  <a16:creationId xmlns:a16="http://schemas.microsoft.com/office/drawing/2014/main" id="{06EDD44D-06D3-3F91-F7ED-EA8A1E6E1E90}"/>
                </a:ext>
              </a:extLst>
            </p:cNvPr>
            <p:cNvSpPr txBox="1"/>
            <p:nvPr/>
          </p:nvSpPr>
          <p:spPr>
            <a:xfrm>
              <a:off x="5879450" y="1655787"/>
              <a:ext cx="3630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E’ +2  -1   0   2   -1   0     (x, y)    (x</a:t>
              </a:r>
              <a:r>
                <a:rPr lang="en-US" altLang="zh-CN" sz="1400" baseline="30000" dirty="0"/>
                <a:t>2</a:t>
              </a:r>
              <a:r>
                <a:rPr lang="en-US" altLang="zh-CN" sz="1400" dirty="0"/>
                <a:t>-y</a:t>
              </a:r>
              <a:r>
                <a:rPr lang="en-US" altLang="zh-CN" sz="1400" baseline="30000" dirty="0"/>
                <a:t>2</a:t>
              </a:r>
              <a:r>
                <a:rPr lang="en-US" altLang="zh-CN" sz="1400" dirty="0"/>
                <a:t>, </a:t>
              </a:r>
              <a:r>
                <a:rPr lang="en-US" altLang="zh-CN" sz="1400" dirty="0" err="1"/>
                <a:t>xy</a:t>
              </a:r>
              <a:r>
                <a:rPr lang="en-US" altLang="zh-CN" sz="1400" dirty="0"/>
                <a:t>)</a:t>
              </a:r>
              <a:endParaRPr lang="zh-CN" altLang="en-US" sz="1400" dirty="0"/>
            </a:p>
          </p:txBody>
        </p:sp>
        <p:sp>
          <p:nvSpPr>
            <p:cNvPr id="28" name="文本框 66">
              <a:extLst>
                <a:ext uri="{FF2B5EF4-FFF2-40B4-BE49-F238E27FC236}">
                  <a16:creationId xmlns:a16="http://schemas.microsoft.com/office/drawing/2014/main" id="{12A8937F-CF9D-4A01-322A-51B10AA7414C}"/>
                </a:ext>
              </a:extLst>
            </p:cNvPr>
            <p:cNvSpPr txBox="1"/>
            <p:nvPr/>
          </p:nvSpPr>
          <p:spPr>
            <a:xfrm>
              <a:off x="5818602" y="1843789"/>
              <a:ext cx="3630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A”</a:t>
              </a:r>
              <a:r>
                <a:rPr lang="en-US" altLang="zh-CN" sz="1400" baseline="-25000" dirty="0"/>
                <a:t>1</a:t>
              </a:r>
              <a:r>
                <a:rPr lang="en-US" altLang="zh-CN" sz="1400" dirty="0"/>
                <a:t> +1 +1 +1 -1 -1  -1  </a:t>
              </a:r>
              <a:endParaRPr lang="zh-CN" altLang="en-US" sz="1400" dirty="0"/>
            </a:p>
          </p:txBody>
        </p:sp>
        <p:sp>
          <p:nvSpPr>
            <p:cNvPr id="29" name="文本框 69">
              <a:extLst>
                <a:ext uri="{FF2B5EF4-FFF2-40B4-BE49-F238E27FC236}">
                  <a16:creationId xmlns:a16="http://schemas.microsoft.com/office/drawing/2014/main" id="{09A5B488-723E-6D03-2C23-A0E82A716920}"/>
                </a:ext>
              </a:extLst>
            </p:cNvPr>
            <p:cNvSpPr txBox="1"/>
            <p:nvPr/>
          </p:nvSpPr>
          <p:spPr>
            <a:xfrm>
              <a:off x="5804230" y="2051954"/>
              <a:ext cx="3630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A”</a:t>
              </a:r>
              <a:r>
                <a:rPr lang="en-US" altLang="zh-CN" sz="1400" baseline="-25000" dirty="0"/>
                <a:t>2</a:t>
              </a:r>
              <a:r>
                <a:rPr lang="en-US" altLang="zh-CN" sz="1400" dirty="0"/>
                <a:t> +1 +1 -1 -1 -1  +1          z</a:t>
              </a:r>
              <a:endParaRPr lang="zh-CN" altLang="en-US" sz="1400" dirty="0"/>
            </a:p>
          </p:txBody>
        </p:sp>
        <p:sp>
          <p:nvSpPr>
            <p:cNvPr id="31" name="文本框 70">
              <a:extLst>
                <a:ext uri="{FF2B5EF4-FFF2-40B4-BE49-F238E27FC236}">
                  <a16:creationId xmlns:a16="http://schemas.microsoft.com/office/drawing/2014/main" id="{B33BDBC8-66E2-975C-7B03-5F4B5E772D87}"/>
                </a:ext>
              </a:extLst>
            </p:cNvPr>
            <p:cNvSpPr txBox="1"/>
            <p:nvPr/>
          </p:nvSpPr>
          <p:spPr>
            <a:xfrm>
              <a:off x="5832975" y="2286479"/>
              <a:ext cx="3630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E” +2  -1   0  -2  +1   0     (R</a:t>
              </a:r>
              <a:r>
                <a:rPr lang="en-US" altLang="zh-CN" sz="1400" baseline="-25000" dirty="0"/>
                <a:t>x</a:t>
              </a:r>
              <a:r>
                <a:rPr lang="en-US" altLang="zh-CN" sz="1400" dirty="0"/>
                <a:t>, R</a:t>
              </a:r>
              <a:r>
                <a:rPr lang="en-US" altLang="zh-CN" sz="1400" baseline="-25000" dirty="0"/>
                <a:t>y</a:t>
              </a:r>
              <a:r>
                <a:rPr lang="en-US" altLang="zh-CN" sz="1400" dirty="0"/>
                <a:t>)  (</a:t>
              </a:r>
              <a:r>
                <a:rPr lang="en-US" altLang="zh-CN" sz="1400" dirty="0" err="1"/>
                <a:t>xz</a:t>
              </a:r>
              <a:r>
                <a:rPr lang="en-US" altLang="zh-CN" sz="1400" dirty="0"/>
                <a:t>, </a:t>
              </a:r>
              <a:r>
                <a:rPr lang="en-US" altLang="zh-CN" sz="1400" dirty="0" err="1"/>
                <a:t>yz</a:t>
              </a:r>
              <a:r>
                <a:rPr lang="en-US" altLang="zh-CN" sz="1400" dirty="0"/>
                <a:t>)</a:t>
              </a:r>
              <a:endParaRPr lang="zh-CN" altLang="en-US" sz="14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00F7227-2B87-C599-2723-0CAB6A9652D2}"/>
              </a:ext>
            </a:extLst>
          </p:cNvPr>
          <p:cNvSpPr txBox="1"/>
          <p:nvPr/>
        </p:nvSpPr>
        <p:spPr>
          <a:xfrm>
            <a:off x="6373010" y="2380966"/>
            <a:ext cx="308030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SG" dirty="0"/>
              <a:t>…</a:t>
            </a:r>
          </a:p>
          <a:p>
            <a:pPr>
              <a:lnSpc>
                <a:spcPct val="200000"/>
              </a:lnSpc>
            </a:pPr>
            <a:r>
              <a:rPr lang="en-SG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78485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8CABB713-03A6-75F3-07B3-4BABE6CD2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69" y="4705337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162D135-1541-4D28-D88C-6BE958AB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4" y="4705337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6FFBDC-EA30-7084-F805-96C64A360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712" y="4705727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43F5107-ECEC-8853-498F-EB8D52F64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333" y="4705727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0FC1F45-95E6-8BCB-486E-AC9296915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8315" y="4698557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4FE19-5989-7EA3-1CD3-9BCA66682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820" y="2103565"/>
            <a:ext cx="346859" cy="1887212"/>
          </a:xfrm>
          <a:prstGeom prst="rect">
            <a:avLst/>
          </a:prstGeom>
        </p:spPr>
      </p:pic>
      <p:sp>
        <p:nvSpPr>
          <p:cNvPr id="27" name="矩形 4">
            <a:extLst>
              <a:ext uri="{FF2B5EF4-FFF2-40B4-BE49-F238E27FC236}">
                <a16:creationId xmlns:a16="http://schemas.microsoft.com/office/drawing/2014/main" id="{40A9609C-0387-50BC-2C0D-83E26D85D0C7}"/>
              </a:ext>
            </a:extLst>
          </p:cNvPr>
          <p:cNvSpPr/>
          <p:nvPr/>
        </p:nvSpPr>
        <p:spPr>
          <a:xfrm>
            <a:off x="1540692" y="3953453"/>
            <a:ext cx="1977860" cy="37582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92D050">
                  <a:alpha val="23000"/>
                </a:srgbClr>
              </a:gs>
              <a:gs pos="99000">
                <a:schemeClr val="accent1">
                  <a:lumMod val="75000"/>
                </a:schemeClr>
              </a:gs>
            </a:gsLst>
            <a:lin ang="5400000" scaled="1"/>
            <a:tileRect/>
          </a:gradFill>
          <a:ln/>
          <a:effectLst>
            <a:softEdge rad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1600" b="1" dirty="0"/>
              <a:t>VB</a:t>
            </a:r>
            <a:endParaRPr lang="zh-CN" altLang="en-US" sz="1600" b="1" dirty="0"/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5CCFE5D3-F210-66F8-45FB-DD72F62C8CFC}"/>
              </a:ext>
            </a:extLst>
          </p:cNvPr>
          <p:cNvSpPr/>
          <p:nvPr/>
        </p:nvSpPr>
        <p:spPr>
          <a:xfrm>
            <a:off x="1534890" y="1701702"/>
            <a:ext cx="1991231" cy="3849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  <a:tileRect/>
          </a:gradFill>
          <a:ln/>
          <a:effectLst>
            <a:softEdge rad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1600" b="1" dirty="0"/>
              <a:t>CB</a:t>
            </a:r>
            <a:endParaRPr lang="zh-CN" altLang="en-US" sz="16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92D9C-7B36-5E00-E048-0D2622F18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t>12</a:t>
            </a:fld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4320A-F99E-D246-6A9D-79A427CDB9AA}"/>
              </a:ext>
            </a:extLst>
          </p:cNvPr>
          <p:cNvSpPr txBox="1"/>
          <p:nvPr/>
        </p:nvSpPr>
        <p:spPr>
          <a:xfrm rot="16200000">
            <a:off x="181779" y="2524810"/>
            <a:ext cx="17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E-E</a:t>
            </a:r>
            <a:r>
              <a:rPr lang="en-US" altLang="zh-CN" baseline="-25000" dirty="0"/>
              <a:t>VBM</a:t>
            </a:r>
            <a:r>
              <a:rPr lang="en-US" altLang="zh-CN" dirty="0"/>
              <a:t> (eV)</a:t>
            </a:r>
            <a:endParaRPr lang="zh-CN" altLang="en-US" dirty="0"/>
          </a:p>
        </p:txBody>
      </p:sp>
      <p:sp>
        <p:nvSpPr>
          <p:cNvPr id="15" name="矩形 38">
            <a:extLst>
              <a:ext uri="{FF2B5EF4-FFF2-40B4-BE49-F238E27FC236}">
                <a16:creationId xmlns:a16="http://schemas.microsoft.com/office/drawing/2014/main" id="{DF3174F2-B20D-50B7-ED2B-0741ABAA65B7}"/>
              </a:ext>
            </a:extLst>
          </p:cNvPr>
          <p:cNvSpPr/>
          <p:nvPr/>
        </p:nvSpPr>
        <p:spPr>
          <a:xfrm>
            <a:off x="1533409" y="1701703"/>
            <a:ext cx="1991231" cy="26270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5">
            <a:extLst>
              <a:ext uri="{FF2B5EF4-FFF2-40B4-BE49-F238E27FC236}">
                <a16:creationId xmlns:a16="http://schemas.microsoft.com/office/drawing/2014/main" id="{592F3670-E2C5-205F-5F94-0B7403F17AD7}"/>
              </a:ext>
            </a:extLst>
          </p:cNvPr>
          <p:cNvCxnSpPr/>
          <p:nvPr/>
        </p:nvCxnSpPr>
        <p:spPr>
          <a:xfrm>
            <a:off x="2261778" y="3567844"/>
            <a:ext cx="4341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0DE5381-E279-AAFB-0ED0-B863EDA9C7D3}"/>
              </a:ext>
            </a:extLst>
          </p:cNvPr>
          <p:cNvCxnSpPr/>
          <p:nvPr/>
        </p:nvCxnSpPr>
        <p:spPr>
          <a:xfrm>
            <a:off x="2263339" y="3627969"/>
            <a:ext cx="4341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7AD8800-8D6C-9B18-E280-39C136679D62}"/>
              </a:ext>
            </a:extLst>
          </p:cNvPr>
          <p:cNvCxnSpPr/>
          <p:nvPr/>
        </p:nvCxnSpPr>
        <p:spPr>
          <a:xfrm>
            <a:off x="2277017" y="2830260"/>
            <a:ext cx="4341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箭头: 右 87">
            <a:extLst>
              <a:ext uri="{FF2B5EF4-FFF2-40B4-BE49-F238E27FC236}">
                <a16:creationId xmlns:a16="http://schemas.microsoft.com/office/drawing/2014/main" id="{C6EDADDB-4A24-173E-20E5-EC1F45A3DAD8}"/>
              </a:ext>
            </a:extLst>
          </p:cNvPr>
          <p:cNvSpPr/>
          <p:nvPr/>
        </p:nvSpPr>
        <p:spPr>
          <a:xfrm rot="16200000">
            <a:off x="2306094" y="3496217"/>
            <a:ext cx="151007" cy="172675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88">
            <a:extLst>
              <a:ext uri="{FF2B5EF4-FFF2-40B4-BE49-F238E27FC236}">
                <a16:creationId xmlns:a16="http://schemas.microsoft.com/office/drawing/2014/main" id="{F82E5D20-6AD4-D391-34C4-174CA420FC1D}"/>
              </a:ext>
            </a:extLst>
          </p:cNvPr>
          <p:cNvSpPr/>
          <p:nvPr/>
        </p:nvSpPr>
        <p:spPr>
          <a:xfrm rot="16200000">
            <a:off x="2493024" y="3498782"/>
            <a:ext cx="151007" cy="172675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连接符 20">
            <a:extLst>
              <a:ext uri="{FF2B5EF4-FFF2-40B4-BE49-F238E27FC236}">
                <a16:creationId xmlns:a16="http://schemas.microsoft.com/office/drawing/2014/main" id="{C0DF73D5-6F55-E04A-6E00-67BFF402E7E1}"/>
              </a:ext>
            </a:extLst>
          </p:cNvPr>
          <p:cNvCxnSpPr/>
          <p:nvPr/>
        </p:nvCxnSpPr>
        <p:spPr>
          <a:xfrm>
            <a:off x="2277550" y="2772525"/>
            <a:ext cx="4341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20">
            <a:extLst>
              <a:ext uri="{FF2B5EF4-FFF2-40B4-BE49-F238E27FC236}">
                <a16:creationId xmlns:a16="http://schemas.microsoft.com/office/drawing/2014/main" id="{F4C1CCCB-6091-DE7E-8CD8-219E28897E68}"/>
              </a:ext>
            </a:extLst>
          </p:cNvPr>
          <p:cNvCxnSpPr/>
          <p:nvPr/>
        </p:nvCxnSpPr>
        <p:spPr>
          <a:xfrm>
            <a:off x="2279923" y="2585411"/>
            <a:ext cx="4341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箭头: 右 136">
            <a:extLst>
              <a:ext uri="{FF2B5EF4-FFF2-40B4-BE49-F238E27FC236}">
                <a16:creationId xmlns:a16="http://schemas.microsoft.com/office/drawing/2014/main" id="{C856915D-D5AD-0D9D-B229-9A2A9E3A5459}"/>
              </a:ext>
            </a:extLst>
          </p:cNvPr>
          <p:cNvSpPr/>
          <p:nvPr/>
        </p:nvSpPr>
        <p:spPr>
          <a:xfrm rot="16200000">
            <a:off x="2323482" y="2686187"/>
            <a:ext cx="151007" cy="17267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箭头: 右 136">
            <a:extLst>
              <a:ext uri="{FF2B5EF4-FFF2-40B4-BE49-F238E27FC236}">
                <a16:creationId xmlns:a16="http://schemas.microsoft.com/office/drawing/2014/main" id="{0142C384-D931-578E-7307-DB9FBD3C74D9}"/>
              </a:ext>
            </a:extLst>
          </p:cNvPr>
          <p:cNvSpPr/>
          <p:nvPr/>
        </p:nvSpPr>
        <p:spPr>
          <a:xfrm rot="16200000">
            <a:off x="2438168" y="2491216"/>
            <a:ext cx="151007" cy="17267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110">
                <a:extLst>
                  <a:ext uri="{FF2B5EF4-FFF2-40B4-BE49-F238E27FC236}">
                    <a16:creationId xmlns:a16="http://schemas.microsoft.com/office/drawing/2014/main" id="{BEADEBE2-333F-6C6F-1217-C95E7D768F7E}"/>
                  </a:ext>
                </a:extLst>
              </p:cNvPr>
              <p:cNvSpPr txBox="1"/>
              <p:nvPr/>
            </p:nvSpPr>
            <p:spPr>
              <a:xfrm>
                <a:off x="1973841" y="3029480"/>
                <a:ext cx="1417649" cy="312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altLang="zh-CN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SG" altLang="zh-CN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altLang="zh-CN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altLang="zh-CN" sz="1400" b="1" i="1" dirty="0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SG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dirty="0">
                          <a:latin typeface="Cambria Math" panose="02040503050406030204" pitchFamily="18" charset="0"/>
                        </a:rPr>
                        <m:t>= 3.6 </m:t>
                      </m:r>
                      <m:r>
                        <a:rPr lang="en-US" altLang="zh-CN" sz="1400" b="0" i="1" dirty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400" b="0" i="1" baseline="30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sz="1400" baseline="30000" dirty="0"/>
              </a:p>
            </p:txBody>
          </p:sp>
        </mc:Choice>
        <mc:Fallback xmlns="">
          <p:sp>
            <p:nvSpPr>
              <p:cNvPr id="86" name="文本框 110">
                <a:extLst>
                  <a:ext uri="{FF2B5EF4-FFF2-40B4-BE49-F238E27FC236}">
                    <a16:creationId xmlns:a16="http://schemas.microsoft.com/office/drawing/2014/main" id="{BEADEBE2-333F-6C6F-1217-C95E7D768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841" y="3029480"/>
                <a:ext cx="1417649" cy="312586"/>
              </a:xfrm>
              <a:prstGeom prst="rect">
                <a:avLst/>
              </a:prstGeom>
              <a:blipFill>
                <a:blip r:embed="rId12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箭头: 右 136">
            <a:extLst>
              <a:ext uri="{FF2B5EF4-FFF2-40B4-BE49-F238E27FC236}">
                <a16:creationId xmlns:a16="http://schemas.microsoft.com/office/drawing/2014/main" id="{9EE9A0A5-8F07-F066-E445-7CE44B7887AA}"/>
              </a:ext>
            </a:extLst>
          </p:cNvPr>
          <p:cNvSpPr/>
          <p:nvPr/>
        </p:nvSpPr>
        <p:spPr>
          <a:xfrm rot="16200000">
            <a:off x="2506482" y="2683758"/>
            <a:ext cx="151007" cy="17267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连接符: 曲线 108">
            <a:extLst>
              <a:ext uri="{FF2B5EF4-FFF2-40B4-BE49-F238E27FC236}">
                <a16:creationId xmlns:a16="http://schemas.microsoft.com/office/drawing/2014/main" id="{4B94FB56-CEF8-4806-6A3A-0707452DAAC5}"/>
              </a:ext>
            </a:extLst>
          </p:cNvPr>
          <p:cNvCxnSpPr>
            <a:cxnSpLocks/>
            <a:stCxn id="23" idx="0"/>
            <a:endCxn id="91" idx="0"/>
          </p:cNvCxnSpPr>
          <p:nvPr/>
        </p:nvCxnSpPr>
        <p:spPr>
          <a:xfrm rot="10800000" flipH="1">
            <a:off x="2295260" y="2772524"/>
            <a:ext cx="17388" cy="810030"/>
          </a:xfrm>
          <a:prstGeom prst="curvedConnector3">
            <a:avLst>
              <a:gd name="adj1" fmla="val -12523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10">
                <a:extLst>
                  <a:ext uri="{FF2B5EF4-FFF2-40B4-BE49-F238E27FC236}">
                    <a16:creationId xmlns:a16="http://schemas.microsoft.com/office/drawing/2014/main" id="{B3DFF7A1-E674-E70B-E1DE-49CCE52D2313}"/>
                  </a:ext>
                </a:extLst>
              </p:cNvPr>
              <p:cNvSpPr txBox="1"/>
              <p:nvPr/>
            </p:nvSpPr>
            <p:spPr>
              <a:xfrm>
                <a:off x="4075259" y="4408499"/>
                <a:ext cx="3082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" name="文本框 110">
                <a:extLst>
                  <a:ext uri="{FF2B5EF4-FFF2-40B4-BE49-F238E27FC236}">
                    <a16:creationId xmlns:a16="http://schemas.microsoft.com/office/drawing/2014/main" id="{B3DFF7A1-E674-E70B-E1DE-49CCE52D2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259" y="4408499"/>
                <a:ext cx="308243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110">
                <a:extLst>
                  <a:ext uri="{FF2B5EF4-FFF2-40B4-BE49-F238E27FC236}">
                    <a16:creationId xmlns:a16="http://schemas.microsoft.com/office/drawing/2014/main" id="{8818722B-46C0-8B2E-C417-BCA01E6E3F26}"/>
                  </a:ext>
                </a:extLst>
              </p:cNvPr>
              <p:cNvSpPr txBox="1"/>
              <p:nvPr/>
            </p:nvSpPr>
            <p:spPr>
              <a:xfrm>
                <a:off x="2388591" y="4411522"/>
                <a:ext cx="3082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" name="文本框 110">
                <a:extLst>
                  <a:ext uri="{FF2B5EF4-FFF2-40B4-BE49-F238E27FC236}">
                    <a16:creationId xmlns:a16="http://schemas.microsoft.com/office/drawing/2014/main" id="{8818722B-46C0-8B2E-C417-BCA01E6E3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591" y="4411522"/>
                <a:ext cx="308243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10">
                <a:extLst>
                  <a:ext uri="{FF2B5EF4-FFF2-40B4-BE49-F238E27FC236}">
                    <a16:creationId xmlns:a16="http://schemas.microsoft.com/office/drawing/2014/main" id="{B46EAF58-CE17-15D9-5D8C-62F0AEB1EB90}"/>
                  </a:ext>
                </a:extLst>
              </p:cNvPr>
              <p:cNvSpPr txBox="1"/>
              <p:nvPr/>
            </p:nvSpPr>
            <p:spPr>
              <a:xfrm>
                <a:off x="723203" y="4398344"/>
                <a:ext cx="3082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3" name="文本框 110">
                <a:extLst>
                  <a:ext uri="{FF2B5EF4-FFF2-40B4-BE49-F238E27FC236}">
                    <a16:creationId xmlns:a16="http://schemas.microsoft.com/office/drawing/2014/main" id="{B46EAF58-CE17-15D9-5D8C-62F0AEB1E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03" y="4398344"/>
                <a:ext cx="308243" cy="307777"/>
              </a:xfrm>
              <a:prstGeom prst="rect">
                <a:avLst/>
              </a:prstGeom>
              <a:blipFill>
                <a:blip r:embed="rId16"/>
                <a:stretch>
                  <a:fillRect r="-2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10">
                <a:extLst>
                  <a:ext uri="{FF2B5EF4-FFF2-40B4-BE49-F238E27FC236}">
                    <a16:creationId xmlns:a16="http://schemas.microsoft.com/office/drawing/2014/main" id="{DEDBFBD9-5933-E5E9-8E6C-BD9937755555}"/>
                  </a:ext>
                </a:extLst>
              </p:cNvPr>
              <p:cNvSpPr txBox="1"/>
              <p:nvPr/>
            </p:nvSpPr>
            <p:spPr>
              <a:xfrm>
                <a:off x="1532605" y="4408499"/>
                <a:ext cx="308243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7" name="文本框 110">
                <a:extLst>
                  <a:ext uri="{FF2B5EF4-FFF2-40B4-BE49-F238E27FC236}">
                    <a16:creationId xmlns:a16="http://schemas.microsoft.com/office/drawing/2014/main" id="{DEDBFBD9-5933-E5E9-8E6C-BD9937755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605" y="4408499"/>
                <a:ext cx="308243" cy="31470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10">
                <a:extLst>
                  <a:ext uri="{FF2B5EF4-FFF2-40B4-BE49-F238E27FC236}">
                    <a16:creationId xmlns:a16="http://schemas.microsoft.com/office/drawing/2014/main" id="{08D780BC-CE8C-ACAA-6213-2E11F988610D}"/>
                  </a:ext>
                </a:extLst>
              </p:cNvPr>
              <p:cNvSpPr txBox="1"/>
              <p:nvPr/>
            </p:nvSpPr>
            <p:spPr>
              <a:xfrm>
                <a:off x="3193512" y="4416463"/>
                <a:ext cx="308243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" name="文本框 110">
                <a:extLst>
                  <a:ext uri="{FF2B5EF4-FFF2-40B4-BE49-F238E27FC236}">
                    <a16:creationId xmlns:a16="http://schemas.microsoft.com/office/drawing/2014/main" id="{08D780BC-CE8C-ACAA-6213-2E11F9886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512" y="4416463"/>
                <a:ext cx="308243" cy="31470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110">
                <a:extLst>
                  <a:ext uri="{FF2B5EF4-FFF2-40B4-BE49-F238E27FC236}">
                    <a16:creationId xmlns:a16="http://schemas.microsoft.com/office/drawing/2014/main" id="{B1BFC378-80AC-E6E9-E5E1-2B080DDCC727}"/>
                  </a:ext>
                </a:extLst>
              </p:cNvPr>
              <p:cNvSpPr txBox="1"/>
              <p:nvPr/>
            </p:nvSpPr>
            <p:spPr>
              <a:xfrm>
                <a:off x="2655337" y="2384818"/>
                <a:ext cx="3082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2" name="文本框 110">
                <a:extLst>
                  <a:ext uri="{FF2B5EF4-FFF2-40B4-BE49-F238E27FC236}">
                    <a16:creationId xmlns:a16="http://schemas.microsoft.com/office/drawing/2014/main" id="{B1BFC378-80AC-E6E9-E5E1-2B080DDCC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337" y="2384818"/>
                <a:ext cx="308243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110">
                <a:extLst>
                  <a:ext uri="{FF2B5EF4-FFF2-40B4-BE49-F238E27FC236}">
                    <a16:creationId xmlns:a16="http://schemas.microsoft.com/office/drawing/2014/main" id="{E050E124-AA9E-9B65-863F-1EF3A1C13249}"/>
                  </a:ext>
                </a:extLst>
              </p:cNvPr>
              <p:cNvSpPr txBox="1"/>
              <p:nvPr/>
            </p:nvSpPr>
            <p:spPr>
              <a:xfrm>
                <a:off x="2648888" y="2609088"/>
                <a:ext cx="308243" cy="320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8" name="文本框 110">
                <a:extLst>
                  <a:ext uri="{FF2B5EF4-FFF2-40B4-BE49-F238E27FC236}">
                    <a16:creationId xmlns:a16="http://schemas.microsoft.com/office/drawing/2014/main" id="{E050E124-AA9E-9B65-863F-1EF3A1C13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88" y="2609088"/>
                <a:ext cx="308243" cy="320409"/>
              </a:xfrm>
              <a:prstGeom prst="rect">
                <a:avLst/>
              </a:prstGeom>
              <a:blipFill>
                <a:blip r:embed="rId19"/>
                <a:stretch>
                  <a:fillRect r="-28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110">
                <a:extLst>
                  <a:ext uri="{FF2B5EF4-FFF2-40B4-BE49-F238E27FC236}">
                    <a16:creationId xmlns:a16="http://schemas.microsoft.com/office/drawing/2014/main" id="{12B4040B-818F-9B6F-BA80-51D71AD44066}"/>
                  </a:ext>
                </a:extLst>
              </p:cNvPr>
              <p:cNvSpPr txBox="1"/>
              <p:nvPr/>
            </p:nvSpPr>
            <p:spPr>
              <a:xfrm>
                <a:off x="2654168" y="3407639"/>
                <a:ext cx="308243" cy="320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9" name="文本框 110">
                <a:extLst>
                  <a:ext uri="{FF2B5EF4-FFF2-40B4-BE49-F238E27FC236}">
                    <a16:creationId xmlns:a16="http://schemas.microsoft.com/office/drawing/2014/main" id="{12B4040B-818F-9B6F-BA80-51D71AD44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168" y="3407639"/>
                <a:ext cx="308243" cy="320409"/>
              </a:xfrm>
              <a:prstGeom prst="rect">
                <a:avLst/>
              </a:prstGeom>
              <a:blipFill>
                <a:blip r:embed="rId20"/>
                <a:stretch>
                  <a:fillRect r="-254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2B8DA8-126B-F345-FB0E-2DC1612821C6}"/>
                  </a:ext>
                </a:extLst>
              </p:cNvPr>
              <p:cNvSpPr txBox="1"/>
              <p:nvPr/>
            </p:nvSpPr>
            <p:spPr>
              <a:xfrm>
                <a:off x="3944110" y="6236658"/>
                <a:ext cx="65057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SG" sz="14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SG" sz="1400" i="1" baseline="30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2B8DA8-126B-F345-FB0E-2DC161282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10" y="6236658"/>
                <a:ext cx="650575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6137359-2493-BDDE-5A84-6CDAF049C3CE}"/>
                  </a:ext>
                </a:extLst>
              </p:cNvPr>
              <p:cNvSpPr txBox="1"/>
              <p:nvPr/>
            </p:nvSpPr>
            <p:spPr>
              <a:xfrm>
                <a:off x="654918" y="6229590"/>
                <a:ext cx="4395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SG" sz="1400" i="1" dirty="0" smtClean="0">
                              <a:latin typeface="Cambria Math" panose="02040503050406030204" pitchFamily="18" charset="0"/>
                            </a:rPr>
                            <m:t>𝑥𝑧</m:t>
                          </m:r>
                        </m:sub>
                      </m:sSub>
                    </m:oMath>
                  </m:oMathPara>
                </a14:m>
                <a:endParaRPr lang="en-SG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6137359-2493-BDDE-5A84-6CDAF049C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18" y="6229590"/>
                <a:ext cx="439557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497F1E-4B37-11BC-F8A1-27B75F12AF7C}"/>
                  </a:ext>
                </a:extLst>
              </p:cNvPr>
              <p:cNvSpPr txBox="1"/>
              <p:nvPr/>
            </p:nvSpPr>
            <p:spPr>
              <a:xfrm>
                <a:off x="1449965" y="6221093"/>
                <a:ext cx="530791" cy="32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SG" sz="1400" i="1" dirty="0" smtClean="0"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SG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497F1E-4B37-11BC-F8A1-27B75F12A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965" y="6221093"/>
                <a:ext cx="530791" cy="32476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FA13E0D-E891-8D7B-265F-186682002E4D}"/>
                  </a:ext>
                </a:extLst>
              </p:cNvPr>
              <p:cNvSpPr txBox="1"/>
              <p:nvPr/>
            </p:nvSpPr>
            <p:spPr>
              <a:xfrm>
                <a:off x="2253526" y="6225521"/>
                <a:ext cx="728789" cy="334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SG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SG" sz="1400" baseline="30000" dirty="0"/>
                  <a:t> 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FA13E0D-E891-8D7B-265F-186682002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526" y="6225521"/>
                <a:ext cx="728789" cy="33457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394051-99AC-759C-EA4B-EA8FC6DF2166}"/>
                  </a:ext>
                </a:extLst>
              </p:cNvPr>
              <p:cNvSpPr txBox="1"/>
              <p:nvPr/>
            </p:nvSpPr>
            <p:spPr>
              <a:xfrm>
                <a:off x="3154320" y="6220524"/>
                <a:ext cx="501555" cy="32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SG" sz="1400" i="1" dirty="0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SG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394051-99AC-759C-EA4B-EA8FC6DF2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320" y="6220524"/>
                <a:ext cx="501555" cy="32476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>
            <a:extLst>
              <a:ext uri="{FF2B5EF4-FFF2-40B4-BE49-F238E27FC236}">
                <a16:creationId xmlns:a16="http://schemas.microsoft.com/office/drawing/2014/main" id="{8933E018-58DE-08D0-C892-0EE80CFB1D3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12514" y="5547262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2BCDF02-426F-8C57-0476-BA45526F2F7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77268" y="5547262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20780FA-1D28-45F2-4E44-D8006886740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18629" y="5562018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87B2E9CA-F386-0A64-1ED0-C43273A2B81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868205" y="5562018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DA66018-F448-211D-49AA-3B231B24077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47113" y="5555334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34F914C9-8F72-3D96-C0E8-5BDA12A88A02}"/>
              </a:ext>
            </a:extLst>
          </p:cNvPr>
          <p:cNvSpPr/>
          <p:nvPr/>
        </p:nvSpPr>
        <p:spPr>
          <a:xfrm>
            <a:off x="782571" y="5846491"/>
            <a:ext cx="108000" cy="10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D6781AB-AEF1-F770-2512-EE11ADBA634D}"/>
              </a:ext>
            </a:extLst>
          </p:cNvPr>
          <p:cNvSpPr/>
          <p:nvPr/>
        </p:nvSpPr>
        <p:spPr>
          <a:xfrm>
            <a:off x="1655903" y="5848818"/>
            <a:ext cx="108000" cy="10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9115B77-DEAB-4EF5-D940-4C009779C7D5}"/>
              </a:ext>
            </a:extLst>
          </p:cNvPr>
          <p:cNvSpPr/>
          <p:nvPr/>
        </p:nvSpPr>
        <p:spPr>
          <a:xfrm>
            <a:off x="2469418" y="5849338"/>
            <a:ext cx="108000" cy="10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03FA366-1991-7C63-F8F4-312326BD8D84}"/>
              </a:ext>
            </a:extLst>
          </p:cNvPr>
          <p:cNvSpPr/>
          <p:nvPr/>
        </p:nvSpPr>
        <p:spPr>
          <a:xfrm>
            <a:off x="3370079" y="5849107"/>
            <a:ext cx="108000" cy="10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F789224-6B63-EC15-6B8B-BF5886FEF8DC}"/>
              </a:ext>
            </a:extLst>
          </p:cNvPr>
          <p:cNvSpPr/>
          <p:nvPr/>
        </p:nvSpPr>
        <p:spPr>
          <a:xfrm>
            <a:off x="4184013" y="5868584"/>
            <a:ext cx="108000" cy="10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F5FBB3-3266-2FC4-F03B-8B6A53640FB6}"/>
              </a:ext>
            </a:extLst>
          </p:cNvPr>
          <p:cNvSpPr txBox="1"/>
          <p:nvPr/>
        </p:nvSpPr>
        <p:spPr>
          <a:xfrm>
            <a:off x="654918" y="847192"/>
            <a:ext cx="4063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Electronic structures and many-body level structures of </a:t>
            </a:r>
            <a:r>
              <a:rPr lang="en-US" altLang="zh-CN" dirty="0"/>
              <a:t>Mn</a:t>
            </a:r>
            <a:r>
              <a:rPr lang="en-SG" altLang="zh-CN" baseline="30000" dirty="0"/>
              <a:t>-1</a:t>
            </a:r>
            <a:r>
              <a:rPr lang="en-SG" dirty="0"/>
              <a:t>-</a:t>
            </a:r>
            <a:r>
              <a:rPr lang="en-US" altLang="zh-CN" dirty="0"/>
              <a:t>W</a:t>
            </a:r>
            <a:r>
              <a:rPr lang="en-SG" dirty="0"/>
              <a:t>Se</a:t>
            </a:r>
            <a:r>
              <a:rPr lang="en-SG" baseline="-25000" dirty="0"/>
              <a:t>2</a:t>
            </a:r>
            <a:r>
              <a:rPr lang="en-SG" dirty="0"/>
              <a:t> by HSE06</a:t>
            </a:r>
            <a:endParaRPr lang="en-SG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C5445-D6F4-4448-91F4-D3E145FFDBE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741410">
            <a:off x="77794" y="3582770"/>
            <a:ext cx="1115347" cy="833693"/>
          </a:xfrm>
          <a:prstGeom prst="rect">
            <a:avLst/>
          </a:prstGeom>
        </p:spPr>
      </p:pic>
      <p:grpSp>
        <p:nvGrpSpPr>
          <p:cNvPr id="25" name="组合 71">
            <a:extLst>
              <a:ext uri="{FF2B5EF4-FFF2-40B4-BE49-F238E27FC236}">
                <a16:creationId xmlns:a16="http://schemas.microsoft.com/office/drawing/2014/main" id="{E086AEAF-D310-C4A7-43D7-20FD653798F6}"/>
              </a:ext>
            </a:extLst>
          </p:cNvPr>
          <p:cNvGrpSpPr/>
          <p:nvPr/>
        </p:nvGrpSpPr>
        <p:grpSpPr>
          <a:xfrm>
            <a:off x="5364767" y="553019"/>
            <a:ext cx="3234975" cy="1546027"/>
            <a:chOff x="5804230" y="1048229"/>
            <a:chExt cx="3705537" cy="1546027"/>
          </a:xfrm>
        </p:grpSpPr>
        <p:sp>
          <p:nvSpPr>
            <p:cNvPr id="47" name="文本框 67">
              <a:extLst>
                <a:ext uri="{FF2B5EF4-FFF2-40B4-BE49-F238E27FC236}">
                  <a16:creationId xmlns:a16="http://schemas.microsoft.com/office/drawing/2014/main" id="{1655CD68-3D01-1E7F-5586-593DBDDA6078}"/>
                </a:ext>
              </a:extLst>
            </p:cNvPr>
            <p:cNvSpPr txBox="1"/>
            <p:nvPr/>
          </p:nvSpPr>
          <p:spPr>
            <a:xfrm>
              <a:off x="5828113" y="1048229"/>
              <a:ext cx="3539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400" dirty="0"/>
                <a:t>D</a:t>
              </a:r>
              <a:r>
                <a:rPr lang="en-US" altLang="zh-CN" sz="1400" baseline="-25000" dirty="0"/>
                <a:t>3h</a:t>
              </a:r>
              <a:r>
                <a:rPr lang="en-US" altLang="zh-CN" sz="1400" dirty="0"/>
                <a:t> E 2C</a:t>
              </a:r>
              <a:r>
                <a:rPr lang="en-US" altLang="zh-CN" sz="1400" baseline="-25000" dirty="0"/>
                <a:t>3</a:t>
              </a:r>
              <a:r>
                <a:rPr lang="en-US" altLang="zh-CN" sz="1400" dirty="0"/>
                <a:t> 3C</a:t>
              </a:r>
              <a:r>
                <a:rPr lang="en-US" altLang="zh-CN" sz="1400" baseline="-25000" dirty="0"/>
                <a:t>2</a:t>
              </a:r>
              <a:r>
                <a:rPr lang="en-US" altLang="zh-CN" sz="1400" dirty="0"/>
                <a:t>’ </a:t>
              </a:r>
              <a:r>
                <a:rPr lang="en-US" altLang="zh-CN" sz="1400" dirty="0" err="1"/>
                <a:t>σ</a:t>
              </a:r>
              <a:r>
                <a:rPr lang="en-US" altLang="zh-CN" sz="1400" baseline="-25000" dirty="0" err="1"/>
                <a:t>h</a:t>
              </a:r>
              <a:r>
                <a:rPr lang="en-US" altLang="zh-CN" sz="1400" dirty="0"/>
                <a:t> 2S</a:t>
              </a:r>
              <a:r>
                <a:rPr lang="en-US" altLang="zh-CN" sz="1400" baseline="-25000" dirty="0"/>
                <a:t>3</a:t>
              </a:r>
              <a:r>
                <a:rPr lang="en-US" altLang="zh-CN" sz="1400" dirty="0"/>
                <a:t> 3σ</a:t>
              </a:r>
              <a:r>
                <a:rPr lang="en-US" altLang="zh-CN" sz="1400" baseline="-25000" dirty="0"/>
                <a:t>v</a:t>
              </a:r>
              <a:r>
                <a:rPr lang="en-US" altLang="zh-CN" sz="1400" dirty="0"/>
                <a:t> linear quadratic</a:t>
              </a:r>
            </a:p>
          </p:txBody>
        </p:sp>
        <p:sp>
          <p:nvSpPr>
            <p:cNvPr id="52" name="文本框 68">
              <a:extLst>
                <a:ext uri="{FF2B5EF4-FFF2-40B4-BE49-F238E27FC236}">
                  <a16:creationId xmlns:a16="http://schemas.microsoft.com/office/drawing/2014/main" id="{B7DC00B2-88ED-AE6B-2ECF-991200BB50AE}"/>
                </a:ext>
              </a:extLst>
            </p:cNvPr>
            <p:cNvSpPr txBox="1"/>
            <p:nvPr/>
          </p:nvSpPr>
          <p:spPr>
            <a:xfrm>
              <a:off x="5832974" y="1259620"/>
              <a:ext cx="3630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</a:t>
              </a:r>
              <a:r>
                <a:rPr lang="en-US" altLang="zh-CN" sz="1400" baseline="-25000" dirty="0"/>
                <a:t>1</a:t>
              </a:r>
              <a:r>
                <a:rPr lang="en-US" altLang="zh-CN" sz="1400" dirty="0"/>
                <a:t>’ +1 +1 +1 +1 +1  +1                 x</a:t>
              </a:r>
              <a:r>
                <a:rPr lang="en-US" altLang="zh-CN" sz="1400" baseline="30000" dirty="0"/>
                <a:t>2</a:t>
              </a:r>
              <a:r>
                <a:rPr lang="en-US" altLang="zh-CN" sz="1400" dirty="0"/>
                <a:t>+y</a:t>
              </a:r>
              <a:r>
                <a:rPr lang="en-US" altLang="zh-CN" sz="1400" baseline="30000" dirty="0"/>
                <a:t>2</a:t>
              </a:r>
              <a:r>
                <a:rPr lang="en-US" altLang="zh-CN" sz="1400" dirty="0"/>
                <a:t>, z</a:t>
              </a:r>
              <a:r>
                <a:rPr lang="en-US" altLang="zh-CN" sz="1400" baseline="30000" dirty="0"/>
                <a:t>2</a:t>
              </a:r>
              <a:r>
                <a:rPr lang="en-US" altLang="zh-CN" sz="1400" dirty="0"/>
                <a:t>  </a:t>
              </a:r>
              <a:endParaRPr lang="zh-CN" altLang="en-US" sz="1400" dirty="0"/>
            </a:p>
          </p:txBody>
        </p:sp>
        <p:sp>
          <p:nvSpPr>
            <p:cNvPr id="56" name="文本框 50">
              <a:extLst>
                <a:ext uri="{FF2B5EF4-FFF2-40B4-BE49-F238E27FC236}">
                  <a16:creationId xmlns:a16="http://schemas.microsoft.com/office/drawing/2014/main" id="{3AA3C291-79B6-48CA-280E-4320B285B07E}"/>
                </a:ext>
              </a:extLst>
            </p:cNvPr>
            <p:cNvSpPr txBox="1"/>
            <p:nvPr/>
          </p:nvSpPr>
          <p:spPr>
            <a:xfrm>
              <a:off x="5847163" y="1461958"/>
              <a:ext cx="3630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</a:t>
              </a:r>
              <a:r>
                <a:rPr lang="en-US" altLang="zh-CN" sz="1400" baseline="-25000" dirty="0"/>
                <a:t>2</a:t>
              </a:r>
              <a:r>
                <a:rPr lang="en-US" altLang="zh-CN" sz="1400" dirty="0"/>
                <a:t>’ +1 +1 -1 +1 +1  -1        R</a:t>
              </a:r>
              <a:r>
                <a:rPr lang="en-US" altLang="zh-CN" sz="1400" baseline="-25000" dirty="0"/>
                <a:t>z</a:t>
              </a:r>
              <a:endParaRPr lang="zh-CN" altLang="en-US" sz="1400" dirty="0"/>
            </a:p>
          </p:txBody>
        </p:sp>
        <p:sp>
          <p:nvSpPr>
            <p:cNvPr id="58" name="文本框 51">
              <a:extLst>
                <a:ext uri="{FF2B5EF4-FFF2-40B4-BE49-F238E27FC236}">
                  <a16:creationId xmlns:a16="http://schemas.microsoft.com/office/drawing/2014/main" id="{7ACB8F39-E997-DD68-DAF6-4BE03987B87D}"/>
                </a:ext>
              </a:extLst>
            </p:cNvPr>
            <p:cNvSpPr txBox="1"/>
            <p:nvPr/>
          </p:nvSpPr>
          <p:spPr>
            <a:xfrm>
              <a:off x="5879450" y="1655787"/>
              <a:ext cx="3630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E’ +2  -1   0   2   -1   0     (x, y)    (x</a:t>
              </a:r>
              <a:r>
                <a:rPr lang="en-US" altLang="zh-CN" sz="1400" baseline="30000" dirty="0"/>
                <a:t>2</a:t>
              </a:r>
              <a:r>
                <a:rPr lang="en-US" altLang="zh-CN" sz="1400" dirty="0"/>
                <a:t>-y</a:t>
              </a:r>
              <a:r>
                <a:rPr lang="en-US" altLang="zh-CN" sz="1400" baseline="30000" dirty="0"/>
                <a:t>2</a:t>
              </a:r>
              <a:r>
                <a:rPr lang="en-US" altLang="zh-CN" sz="1400" dirty="0"/>
                <a:t>, </a:t>
              </a:r>
              <a:r>
                <a:rPr lang="en-US" altLang="zh-CN" sz="1400" dirty="0" err="1"/>
                <a:t>xy</a:t>
              </a:r>
              <a:r>
                <a:rPr lang="en-US" altLang="zh-CN" sz="1400" dirty="0"/>
                <a:t>)</a:t>
              </a:r>
              <a:endParaRPr lang="zh-CN" altLang="en-US" sz="1400" dirty="0"/>
            </a:p>
          </p:txBody>
        </p:sp>
        <p:sp>
          <p:nvSpPr>
            <p:cNvPr id="61" name="文本框 66">
              <a:extLst>
                <a:ext uri="{FF2B5EF4-FFF2-40B4-BE49-F238E27FC236}">
                  <a16:creationId xmlns:a16="http://schemas.microsoft.com/office/drawing/2014/main" id="{4B7C7187-5ED7-FC33-7667-4C142985BE04}"/>
                </a:ext>
              </a:extLst>
            </p:cNvPr>
            <p:cNvSpPr txBox="1"/>
            <p:nvPr/>
          </p:nvSpPr>
          <p:spPr>
            <a:xfrm>
              <a:off x="5818602" y="1843789"/>
              <a:ext cx="3630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A”</a:t>
              </a:r>
              <a:r>
                <a:rPr lang="en-US" altLang="zh-CN" sz="1400" baseline="-25000" dirty="0"/>
                <a:t>1</a:t>
              </a:r>
              <a:r>
                <a:rPr lang="en-US" altLang="zh-CN" sz="1400" dirty="0"/>
                <a:t> +1 +1 +1 -1 -1  -1  </a:t>
              </a:r>
              <a:endParaRPr lang="zh-CN" altLang="en-US" sz="1400" dirty="0"/>
            </a:p>
          </p:txBody>
        </p:sp>
        <p:sp>
          <p:nvSpPr>
            <p:cNvPr id="62" name="文本框 69">
              <a:extLst>
                <a:ext uri="{FF2B5EF4-FFF2-40B4-BE49-F238E27FC236}">
                  <a16:creationId xmlns:a16="http://schemas.microsoft.com/office/drawing/2014/main" id="{4FE5847C-2060-565E-2133-6BF14D3B794E}"/>
                </a:ext>
              </a:extLst>
            </p:cNvPr>
            <p:cNvSpPr txBox="1"/>
            <p:nvPr/>
          </p:nvSpPr>
          <p:spPr>
            <a:xfrm>
              <a:off x="5804230" y="2051954"/>
              <a:ext cx="3630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A”</a:t>
              </a:r>
              <a:r>
                <a:rPr lang="en-US" altLang="zh-CN" sz="1400" baseline="-25000" dirty="0"/>
                <a:t>2</a:t>
              </a:r>
              <a:r>
                <a:rPr lang="en-US" altLang="zh-CN" sz="1400" dirty="0"/>
                <a:t> +1 +1 -1 -1 -1  +1          z</a:t>
              </a:r>
              <a:endParaRPr lang="zh-CN" altLang="en-US" sz="1400" dirty="0"/>
            </a:p>
          </p:txBody>
        </p:sp>
        <p:sp>
          <p:nvSpPr>
            <p:cNvPr id="63" name="文本框 70">
              <a:extLst>
                <a:ext uri="{FF2B5EF4-FFF2-40B4-BE49-F238E27FC236}">
                  <a16:creationId xmlns:a16="http://schemas.microsoft.com/office/drawing/2014/main" id="{638E5CB8-3A1E-FAE5-C77F-29B03C668B56}"/>
                </a:ext>
              </a:extLst>
            </p:cNvPr>
            <p:cNvSpPr txBox="1"/>
            <p:nvPr/>
          </p:nvSpPr>
          <p:spPr>
            <a:xfrm>
              <a:off x="5832975" y="2286479"/>
              <a:ext cx="3630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E” +2  -1   0  -2  +1   0     (R</a:t>
              </a:r>
              <a:r>
                <a:rPr lang="en-US" altLang="zh-CN" sz="1400" baseline="-25000" dirty="0"/>
                <a:t>x</a:t>
              </a:r>
              <a:r>
                <a:rPr lang="en-US" altLang="zh-CN" sz="1400" dirty="0"/>
                <a:t>, R</a:t>
              </a:r>
              <a:r>
                <a:rPr lang="en-US" altLang="zh-CN" sz="1400" baseline="-25000" dirty="0"/>
                <a:t>y</a:t>
              </a:r>
              <a:r>
                <a:rPr lang="en-US" altLang="zh-CN" sz="1400" dirty="0"/>
                <a:t>)  (</a:t>
              </a:r>
              <a:r>
                <a:rPr lang="en-US" altLang="zh-CN" sz="1400" dirty="0" err="1"/>
                <a:t>xz</a:t>
              </a:r>
              <a:r>
                <a:rPr lang="en-US" altLang="zh-CN" sz="1400" dirty="0"/>
                <a:t>, </a:t>
              </a:r>
              <a:r>
                <a:rPr lang="en-US" altLang="zh-CN" sz="1400" dirty="0" err="1"/>
                <a:t>yz</a:t>
              </a:r>
              <a:r>
                <a:rPr lang="en-US" altLang="zh-CN" sz="1400" dirty="0"/>
                <a:t>)</a:t>
              </a:r>
              <a:endParaRPr lang="zh-CN" altLang="en-US" sz="1400" dirty="0"/>
            </a:p>
          </p:txBody>
        </p:sp>
      </p:grpSp>
      <p:cxnSp>
        <p:nvCxnSpPr>
          <p:cNvPr id="2" name="直接连接符 114">
            <a:extLst>
              <a:ext uri="{FF2B5EF4-FFF2-40B4-BE49-F238E27FC236}">
                <a16:creationId xmlns:a16="http://schemas.microsoft.com/office/drawing/2014/main" id="{F55DEC1F-4B40-B96D-DBFB-35ACC4B15E92}"/>
              </a:ext>
            </a:extLst>
          </p:cNvPr>
          <p:cNvCxnSpPr/>
          <p:nvPr/>
        </p:nvCxnSpPr>
        <p:spPr>
          <a:xfrm>
            <a:off x="6183252" y="6135724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115">
            <a:extLst>
              <a:ext uri="{FF2B5EF4-FFF2-40B4-BE49-F238E27FC236}">
                <a16:creationId xmlns:a16="http://schemas.microsoft.com/office/drawing/2014/main" id="{50826C3E-ADB3-56B9-C3F8-809B0DB7A66E}"/>
              </a:ext>
            </a:extLst>
          </p:cNvPr>
          <p:cNvCxnSpPr/>
          <p:nvPr/>
        </p:nvCxnSpPr>
        <p:spPr>
          <a:xfrm>
            <a:off x="6183252" y="6305053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116">
            <a:extLst>
              <a:ext uri="{FF2B5EF4-FFF2-40B4-BE49-F238E27FC236}">
                <a16:creationId xmlns:a16="http://schemas.microsoft.com/office/drawing/2014/main" id="{63F4493A-3BDB-E963-82AC-86456316E7A9}"/>
              </a:ext>
            </a:extLst>
          </p:cNvPr>
          <p:cNvCxnSpPr/>
          <p:nvPr/>
        </p:nvCxnSpPr>
        <p:spPr>
          <a:xfrm>
            <a:off x="6150705" y="5393062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117">
            <a:extLst>
              <a:ext uri="{FF2B5EF4-FFF2-40B4-BE49-F238E27FC236}">
                <a16:creationId xmlns:a16="http://schemas.microsoft.com/office/drawing/2014/main" id="{48BDE928-7300-54EB-BE0D-3D59E1DEFC8D}"/>
              </a:ext>
            </a:extLst>
          </p:cNvPr>
          <p:cNvCxnSpPr/>
          <p:nvPr/>
        </p:nvCxnSpPr>
        <p:spPr>
          <a:xfrm>
            <a:off x="6178132" y="2941823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118">
            <a:extLst>
              <a:ext uri="{FF2B5EF4-FFF2-40B4-BE49-F238E27FC236}">
                <a16:creationId xmlns:a16="http://schemas.microsoft.com/office/drawing/2014/main" id="{C1BCCF7B-15E5-13C1-9CB8-CA4B278C5ADB}"/>
              </a:ext>
            </a:extLst>
          </p:cNvPr>
          <p:cNvCxnSpPr/>
          <p:nvPr/>
        </p:nvCxnSpPr>
        <p:spPr>
          <a:xfrm>
            <a:off x="6178132" y="3489446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119">
            <a:extLst>
              <a:ext uri="{FF2B5EF4-FFF2-40B4-BE49-F238E27FC236}">
                <a16:creationId xmlns:a16="http://schemas.microsoft.com/office/drawing/2014/main" id="{EE0E2A59-4AA3-9799-014A-4B456994AAD9}"/>
              </a:ext>
            </a:extLst>
          </p:cNvPr>
          <p:cNvCxnSpPr/>
          <p:nvPr/>
        </p:nvCxnSpPr>
        <p:spPr>
          <a:xfrm>
            <a:off x="6176271" y="2402025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120">
            <a:extLst>
              <a:ext uri="{FF2B5EF4-FFF2-40B4-BE49-F238E27FC236}">
                <a16:creationId xmlns:a16="http://schemas.microsoft.com/office/drawing/2014/main" id="{7257BCE6-93C3-D7B4-7C14-A2D58071331F}"/>
              </a:ext>
            </a:extLst>
          </p:cNvPr>
          <p:cNvSpPr txBox="1"/>
          <p:nvPr/>
        </p:nvSpPr>
        <p:spPr>
          <a:xfrm>
            <a:off x="6271103" y="4153948"/>
            <a:ext cx="1180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zh-CN" sz="1400" b="1" dirty="0">
                <a:solidFill>
                  <a:srgbClr val="E6AF00"/>
                </a:solidFill>
              </a:rPr>
              <a:t>ZPL</a:t>
            </a:r>
            <a:r>
              <a:rPr lang="zh-CN" altLang="en-US" sz="1400" b="1" dirty="0">
                <a:solidFill>
                  <a:srgbClr val="E6AF00"/>
                </a:solidFill>
              </a:rPr>
              <a:t> </a:t>
            </a:r>
            <a:r>
              <a:rPr lang="en-SG" altLang="zh-CN" sz="1400" b="1" dirty="0">
                <a:solidFill>
                  <a:srgbClr val="E6AF00"/>
                </a:solidFill>
              </a:rPr>
              <a:t>(R</a:t>
            </a:r>
            <a:r>
              <a:rPr lang="en-SG" altLang="zh-CN" sz="1400" b="1" baseline="-25000" dirty="0">
                <a:solidFill>
                  <a:srgbClr val="E6AF00"/>
                </a:solidFill>
              </a:rPr>
              <a:t>x</a:t>
            </a:r>
            <a:r>
              <a:rPr lang="en-SG" altLang="zh-CN" sz="1400" b="1" dirty="0">
                <a:solidFill>
                  <a:srgbClr val="E6AF00"/>
                </a:solidFill>
              </a:rPr>
              <a:t>, R</a:t>
            </a:r>
            <a:r>
              <a:rPr lang="en-SG" altLang="zh-CN" sz="1400" b="1" baseline="-25000" dirty="0">
                <a:solidFill>
                  <a:srgbClr val="E6AF00"/>
                </a:solidFill>
              </a:rPr>
              <a:t>y</a:t>
            </a:r>
            <a:r>
              <a:rPr lang="en-SG" altLang="zh-CN" sz="1400" b="1" dirty="0">
                <a:solidFill>
                  <a:srgbClr val="E6AF00"/>
                </a:solidFill>
              </a:rPr>
              <a:t>)</a:t>
            </a:r>
            <a:r>
              <a:rPr lang="en-US" altLang="zh-CN" sz="1400" b="1" dirty="0">
                <a:solidFill>
                  <a:srgbClr val="E6AF00"/>
                </a:solidFill>
              </a:rPr>
              <a:t> 0.58 eV</a:t>
            </a:r>
          </a:p>
        </p:txBody>
      </p:sp>
      <p:cxnSp>
        <p:nvCxnSpPr>
          <p:cNvPr id="74" name="直接箭头连接符 123">
            <a:extLst>
              <a:ext uri="{FF2B5EF4-FFF2-40B4-BE49-F238E27FC236}">
                <a16:creationId xmlns:a16="http://schemas.microsoft.com/office/drawing/2014/main" id="{F8148CEC-DC2D-7C9A-6E8F-F704061F8322}"/>
              </a:ext>
            </a:extLst>
          </p:cNvPr>
          <p:cNvCxnSpPr>
            <a:cxnSpLocks/>
          </p:cNvCxnSpPr>
          <p:nvPr/>
        </p:nvCxnSpPr>
        <p:spPr>
          <a:xfrm flipV="1">
            <a:off x="6374631" y="3519877"/>
            <a:ext cx="18542" cy="2668541"/>
          </a:xfrm>
          <a:prstGeom prst="straightConnector1">
            <a:avLst/>
          </a:prstGeom>
          <a:ln w="28575" cap="flat" cmpd="sng" algn="ctr">
            <a:solidFill>
              <a:srgbClr val="E6A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文本框 126">
            <a:extLst>
              <a:ext uri="{FF2B5EF4-FFF2-40B4-BE49-F238E27FC236}">
                <a16:creationId xmlns:a16="http://schemas.microsoft.com/office/drawing/2014/main" id="{93E70A9F-E79D-C659-3546-6B566661D050}"/>
              </a:ext>
            </a:extLst>
          </p:cNvPr>
          <p:cNvSpPr txBox="1"/>
          <p:nvPr/>
        </p:nvSpPr>
        <p:spPr>
          <a:xfrm>
            <a:off x="6073530" y="5600962"/>
            <a:ext cx="138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zh-CN" sz="1400" b="1" dirty="0" err="1">
                <a:solidFill>
                  <a:srgbClr val="FF0000"/>
                </a:solidFill>
              </a:rPr>
              <a:t>ZFS</a:t>
            </a:r>
            <a:r>
              <a:rPr lang="en-US" altLang="zh-CN" sz="1400" b="1" baseline="-25000" dirty="0" err="1">
                <a:solidFill>
                  <a:srgbClr val="FF0000"/>
                </a:solidFill>
              </a:rPr>
              <a:t>g</a:t>
            </a:r>
            <a:endParaRPr lang="en-US" altLang="zh-CN" sz="1400" b="1" baseline="-25000" dirty="0">
              <a:solidFill>
                <a:srgbClr val="FF0000"/>
              </a:solidFill>
            </a:endParaRPr>
          </a:p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1.1 THz</a:t>
            </a:r>
          </a:p>
        </p:txBody>
      </p:sp>
      <p:sp>
        <p:nvSpPr>
          <p:cNvPr id="78" name="文本框 130">
            <a:extLst>
              <a:ext uri="{FF2B5EF4-FFF2-40B4-BE49-F238E27FC236}">
                <a16:creationId xmlns:a16="http://schemas.microsoft.com/office/drawing/2014/main" id="{55679B15-56E6-ABC6-C389-F3A39CA0A207}"/>
              </a:ext>
            </a:extLst>
          </p:cNvPr>
          <p:cNvSpPr txBox="1"/>
          <p:nvPr/>
        </p:nvSpPr>
        <p:spPr>
          <a:xfrm>
            <a:off x="6405370" y="1973418"/>
            <a:ext cx="62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800" dirty="0"/>
              <a:t>S = 1</a:t>
            </a:r>
          </a:p>
        </p:txBody>
      </p:sp>
      <p:sp>
        <p:nvSpPr>
          <p:cNvPr id="79" name="左大括号 139">
            <a:extLst>
              <a:ext uri="{FF2B5EF4-FFF2-40B4-BE49-F238E27FC236}">
                <a16:creationId xmlns:a16="http://schemas.microsoft.com/office/drawing/2014/main" id="{BBFD8938-285B-640B-65A0-C1C770FF4E0E}"/>
              </a:ext>
            </a:extLst>
          </p:cNvPr>
          <p:cNvSpPr/>
          <p:nvPr/>
        </p:nvSpPr>
        <p:spPr>
          <a:xfrm>
            <a:off x="5725336" y="5424811"/>
            <a:ext cx="149442" cy="825883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左大括号 141">
            <a:extLst>
              <a:ext uri="{FF2B5EF4-FFF2-40B4-BE49-F238E27FC236}">
                <a16:creationId xmlns:a16="http://schemas.microsoft.com/office/drawing/2014/main" id="{D7600457-5351-DF26-59C9-772A3AEF4CED}"/>
              </a:ext>
            </a:extLst>
          </p:cNvPr>
          <p:cNvSpPr/>
          <p:nvPr/>
        </p:nvSpPr>
        <p:spPr>
          <a:xfrm>
            <a:off x="5696964" y="2421537"/>
            <a:ext cx="218041" cy="1048123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145">
                <a:extLst>
                  <a:ext uri="{FF2B5EF4-FFF2-40B4-BE49-F238E27FC236}">
                    <a16:creationId xmlns:a16="http://schemas.microsoft.com/office/drawing/2014/main" id="{C3EFEC0E-6B84-8001-45DE-FF76FA16764D}"/>
                  </a:ext>
                </a:extLst>
              </p:cNvPr>
              <p:cNvSpPr txBox="1"/>
              <p:nvPr/>
            </p:nvSpPr>
            <p:spPr>
              <a:xfrm>
                <a:off x="5810599" y="5218694"/>
                <a:ext cx="368231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altLang="zh-CN" sz="1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CN" altLang="en-US" sz="14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1" name="文本框 145">
                <a:extLst>
                  <a:ext uri="{FF2B5EF4-FFF2-40B4-BE49-F238E27FC236}">
                    <a16:creationId xmlns:a16="http://schemas.microsoft.com/office/drawing/2014/main" id="{C3EFEC0E-6B84-8001-45DE-FF76FA167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599" y="5218694"/>
                <a:ext cx="368231" cy="302840"/>
              </a:xfrm>
              <a:prstGeom prst="rect">
                <a:avLst/>
              </a:prstGeom>
              <a:blipFill>
                <a:blip r:embed="rId32"/>
                <a:stretch>
                  <a:fillRect l="-19672" t="-102000" r="-101639" b="-164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145">
                <a:extLst>
                  <a:ext uri="{FF2B5EF4-FFF2-40B4-BE49-F238E27FC236}">
                    <a16:creationId xmlns:a16="http://schemas.microsoft.com/office/drawing/2014/main" id="{42B60C0C-334F-686C-03CA-EE76190776E8}"/>
                  </a:ext>
                </a:extLst>
              </p:cNvPr>
              <p:cNvSpPr txBox="1"/>
              <p:nvPr/>
            </p:nvSpPr>
            <p:spPr>
              <a:xfrm>
                <a:off x="5827369" y="6053515"/>
                <a:ext cx="368231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altLang="zh-CN" sz="1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±</m:t>
                          </m:r>
                        </m:e>
                      </m:d>
                    </m:oMath>
                  </m:oMathPara>
                </a14:m>
                <a:endParaRPr lang="zh-CN" altLang="en-US" sz="14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" name="文本框 145">
                <a:extLst>
                  <a:ext uri="{FF2B5EF4-FFF2-40B4-BE49-F238E27FC236}">
                    <a16:creationId xmlns:a16="http://schemas.microsoft.com/office/drawing/2014/main" id="{42B60C0C-334F-686C-03CA-EE7619077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369" y="6053515"/>
                <a:ext cx="368231" cy="302840"/>
              </a:xfrm>
              <a:prstGeom prst="rect">
                <a:avLst/>
              </a:prstGeom>
              <a:blipFill>
                <a:blip r:embed="rId33"/>
                <a:stretch>
                  <a:fillRect l="-11667" t="-102000" r="-113333" b="-164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文本框 142">
            <a:extLst>
              <a:ext uri="{FF2B5EF4-FFF2-40B4-BE49-F238E27FC236}">
                <a16:creationId xmlns:a16="http://schemas.microsoft.com/office/drawing/2014/main" id="{145EA354-6F2D-FB17-0773-1ED0640D1DC8}"/>
              </a:ext>
            </a:extLst>
          </p:cNvPr>
          <p:cNvSpPr txBox="1"/>
          <p:nvPr/>
        </p:nvSpPr>
        <p:spPr>
          <a:xfrm>
            <a:off x="7231503" y="5207796"/>
            <a:ext cx="4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A’</a:t>
            </a:r>
            <a:r>
              <a:rPr lang="en-US" altLang="zh-CN" sz="1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文本框 142">
            <a:extLst>
              <a:ext uri="{FF2B5EF4-FFF2-40B4-BE49-F238E27FC236}">
                <a16:creationId xmlns:a16="http://schemas.microsoft.com/office/drawing/2014/main" id="{9BFB6350-AE72-46AF-09B9-0DC13F4865A8}"/>
              </a:ext>
            </a:extLst>
          </p:cNvPr>
          <p:cNvSpPr txBox="1"/>
          <p:nvPr/>
        </p:nvSpPr>
        <p:spPr>
          <a:xfrm>
            <a:off x="7219283" y="6048578"/>
            <a:ext cx="548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E”</a:t>
            </a:r>
            <a:r>
              <a:rPr lang="en-US" altLang="zh-CN" sz="1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1,2</a:t>
            </a:r>
            <a:endParaRPr lang="zh-CN" altLang="en-US" sz="1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文本框 140">
            <a:extLst>
              <a:ext uri="{FF2B5EF4-FFF2-40B4-BE49-F238E27FC236}">
                <a16:creationId xmlns:a16="http://schemas.microsoft.com/office/drawing/2014/main" id="{0C01ED86-EBA5-E7CC-E2CD-8BA810F5C279}"/>
              </a:ext>
            </a:extLst>
          </p:cNvPr>
          <p:cNvSpPr txBox="1"/>
          <p:nvPr/>
        </p:nvSpPr>
        <p:spPr>
          <a:xfrm>
            <a:off x="5320465" y="5658207"/>
            <a:ext cx="517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A’</a:t>
            </a:r>
            <a:r>
              <a:rPr lang="en-US" altLang="zh-CN" sz="1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600" b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文本框 140">
            <a:extLst>
              <a:ext uri="{FF2B5EF4-FFF2-40B4-BE49-F238E27FC236}">
                <a16:creationId xmlns:a16="http://schemas.microsoft.com/office/drawing/2014/main" id="{898D01BB-5E98-2DD4-71C1-16CDCBAD6054}"/>
              </a:ext>
            </a:extLst>
          </p:cNvPr>
          <p:cNvSpPr txBox="1"/>
          <p:nvPr/>
        </p:nvSpPr>
        <p:spPr>
          <a:xfrm>
            <a:off x="5364615" y="2769637"/>
            <a:ext cx="464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E”</a:t>
            </a:r>
            <a:endParaRPr lang="zh-CN" altLang="en-US" sz="1600" b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014C30A-A436-D78D-62E9-D2E5720FF4E1}"/>
              </a:ext>
            </a:extLst>
          </p:cNvPr>
          <p:cNvSpPr txBox="1"/>
          <p:nvPr/>
        </p:nvSpPr>
        <p:spPr>
          <a:xfrm>
            <a:off x="6535352" y="2225048"/>
            <a:ext cx="308030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SG" dirty="0"/>
              <a:t>…</a:t>
            </a:r>
          </a:p>
          <a:p>
            <a:pPr>
              <a:lnSpc>
                <a:spcPct val="200000"/>
              </a:lnSpc>
            </a:pPr>
            <a:r>
              <a:rPr lang="en-SG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29092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CDF0671-9BEC-40E7-9FC0-85C850B6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217" y="28617"/>
            <a:ext cx="4427868" cy="2749362"/>
          </a:xfrm>
          <a:prstGeom prst="rect">
            <a:avLst/>
          </a:prstGeom>
        </p:spPr>
      </p:pic>
      <p:pic>
        <p:nvPicPr>
          <p:cNvPr id="27" name="Picture 26" descr="A picture containing text, handwriting, font, document&#10;&#10;Description automatically generated">
            <a:extLst>
              <a:ext uri="{FF2B5EF4-FFF2-40B4-BE49-F238E27FC236}">
                <a16:creationId xmlns:a16="http://schemas.microsoft.com/office/drawing/2014/main" id="{E86422C9-6C09-AA6C-17A3-FE03CC1E7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94" b="9943"/>
          <a:stretch/>
        </p:blipFill>
        <p:spPr>
          <a:xfrm>
            <a:off x="143246" y="3989453"/>
            <a:ext cx="4724569" cy="26186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C950C7-9075-38FD-AA7D-68AA15DD4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434" y="2748892"/>
            <a:ext cx="3078795" cy="21134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65133D-DF40-D065-8500-05214E09A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712" y="4862342"/>
            <a:ext cx="2745527" cy="19017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DD4CEC3-D5BB-6598-C4A5-1202913B47E4}"/>
              </a:ext>
            </a:extLst>
          </p:cNvPr>
          <p:cNvSpPr txBox="1"/>
          <p:nvPr/>
        </p:nvSpPr>
        <p:spPr>
          <a:xfrm>
            <a:off x="2933854" y="6569434"/>
            <a:ext cx="6824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https://physics.uwo.ca/~mhoude2/courses/PDF%20files/astro9701/Appendix_2.pdf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457DD92-3D3B-4769-6827-C8784929C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67" y="128256"/>
            <a:ext cx="2995434" cy="636530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E0D85F1-C914-C5AA-F825-ECD0B0F17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CF356-65A4-4ACF-82B0-E5ED355DD69B}" type="slidenum">
              <a:rPr lang="en-SG" smtClean="0"/>
              <a:t>13</a:t>
            </a:fld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5BEE9-77C2-C071-3C67-3A00F2701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48" y="1086981"/>
            <a:ext cx="4724569" cy="244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78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FD3B399-AF19-7E70-95E0-A6E0FAE0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7" y="2402107"/>
            <a:ext cx="6858945" cy="1551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44E6B7-310D-6EDD-F1D6-EE42E2A78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4" y="3938697"/>
            <a:ext cx="4216270" cy="28542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500E3B-1DBE-4CBD-4459-80B19FB131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1" r="60673" b="49859"/>
          <a:stretch/>
        </p:blipFill>
        <p:spPr>
          <a:xfrm>
            <a:off x="0" y="410306"/>
            <a:ext cx="1928069" cy="19164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47144A-BEDD-21D8-C27C-F36AB34A84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978"/>
          <a:stretch/>
        </p:blipFill>
        <p:spPr>
          <a:xfrm>
            <a:off x="4078860" y="580168"/>
            <a:ext cx="5027820" cy="19164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9CDFC6-79EB-BC02-F91A-6583181FB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99" r="5279" b="49859"/>
          <a:stretch/>
        </p:blipFill>
        <p:spPr>
          <a:xfrm>
            <a:off x="1962408" y="410304"/>
            <a:ext cx="2129475" cy="19164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BF885D-6BCB-9F4E-CAD7-DB774A14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pPr/>
              <a:t>14</a:t>
            </a:fld>
            <a:endParaRPr lang="en-SG"/>
          </a:p>
        </p:txBody>
      </p:sp>
      <p:sp>
        <p:nvSpPr>
          <p:cNvPr id="15" name="文本框 2">
            <a:extLst>
              <a:ext uri="{FF2B5EF4-FFF2-40B4-BE49-F238E27FC236}">
                <a16:creationId xmlns:a16="http://schemas.microsoft.com/office/drawing/2014/main" id="{7A563A28-E41B-4115-C0AC-71065D3BB552}"/>
              </a:ext>
            </a:extLst>
          </p:cNvPr>
          <p:cNvSpPr txBox="1"/>
          <p:nvPr/>
        </p:nvSpPr>
        <p:spPr>
          <a:xfrm>
            <a:off x="0" y="0"/>
            <a:ext cx="6861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Defect state requirements 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1F73A-4CBE-66CA-7408-211315E11C79}"/>
              </a:ext>
            </a:extLst>
          </p:cNvPr>
          <p:cNvSpPr txBox="1"/>
          <p:nvPr/>
        </p:nvSpPr>
        <p:spPr>
          <a:xfrm>
            <a:off x="324730" y="6565138"/>
            <a:ext cx="1437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Mn</a:t>
            </a:r>
            <a:r>
              <a:rPr lang="en-SG" sz="1400" baseline="30000" dirty="0"/>
              <a:t>-1</a:t>
            </a:r>
            <a:r>
              <a:rPr lang="en-SG" sz="1400" dirty="0"/>
              <a:t>-MoS</a:t>
            </a:r>
            <a:r>
              <a:rPr lang="en-SG" sz="1400" baseline="-25000" dirty="0"/>
              <a:t>2</a:t>
            </a:r>
            <a:r>
              <a:rPr lang="en-SG" sz="1400" dirty="0"/>
              <a:t>/WSe</a:t>
            </a:r>
            <a:r>
              <a:rPr lang="en-SG" sz="1400" baseline="-25000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09A54F-382F-B2FC-B66C-1CBB9F445722}"/>
              </a:ext>
            </a:extLst>
          </p:cNvPr>
          <p:cNvSpPr txBox="1"/>
          <p:nvPr/>
        </p:nvSpPr>
        <p:spPr>
          <a:xfrm>
            <a:off x="2095452" y="6590490"/>
            <a:ext cx="849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Nb</a:t>
            </a:r>
            <a:r>
              <a:rPr lang="en-US" sz="1400" baseline="30000" dirty="0"/>
              <a:t>-1</a:t>
            </a:r>
            <a:r>
              <a:rPr lang="en-US" sz="1400" dirty="0"/>
              <a:t>-WS</a:t>
            </a:r>
            <a:r>
              <a:rPr lang="en-US" sz="1400" baseline="-25000" dirty="0"/>
              <a:t>2</a:t>
            </a:r>
            <a:endParaRPr lang="en-SG" sz="14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427AE-51C2-C2B1-1529-5BF42BA45482}"/>
              </a:ext>
            </a:extLst>
          </p:cNvPr>
          <p:cNvSpPr txBox="1"/>
          <p:nvPr/>
        </p:nvSpPr>
        <p:spPr>
          <a:xfrm>
            <a:off x="4084747" y="6589604"/>
            <a:ext cx="82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</a:t>
            </a:r>
            <a:r>
              <a:rPr lang="en-US" sz="1400" baseline="30000" dirty="0"/>
              <a:t>0</a:t>
            </a:r>
            <a:r>
              <a:rPr lang="en-US" sz="1400" dirty="0"/>
              <a:t>-WSe</a:t>
            </a:r>
            <a:r>
              <a:rPr lang="en-US" sz="1400" baseline="-25000" dirty="0"/>
              <a:t>2</a:t>
            </a:r>
            <a:endParaRPr lang="en-SG" sz="14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38B5F7-594A-6C47-976D-F7BF250F0F88}"/>
              </a:ext>
            </a:extLst>
          </p:cNvPr>
          <p:cNvSpPr txBox="1"/>
          <p:nvPr/>
        </p:nvSpPr>
        <p:spPr>
          <a:xfrm>
            <a:off x="5547407" y="4239744"/>
            <a:ext cx="2417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NV- </a:t>
            </a:r>
            <a:r>
              <a:rPr lang="en-SG" sz="1400" dirty="0" err="1"/>
              <a:t>center</a:t>
            </a:r>
            <a:r>
              <a:rPr lang="en-SG" sz="1400" dirty="0"/>
              <a:t>: </a:t>
            </a:r>
            <a:r>
              <a:rPr lang="en-US" altLang="zh-CN" sz="1400" dirty="0"/>
              <a:t>μ</a:t>
            </a:r>
            <a:r>
              <a:rPr lang="en-SG" altLang="zh-CN" sz="1400" dirty="0"/>
              <a:t> = 4.49 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AD8260-290B-50D1-28A1-438BE4FE2567}"/>
              </a:ext>
            </a:extLst>
          </p:cNvPr>
          <p:cNvSpPr txBox="1"/>
          <p:nvPr/>
        </p:nvSpPr>
        <p:spPr>
          <a:xfrm>
            <a:off x="4743450" y="5069092"/>
            <a:ext cx="44005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MinionLT-Regular"/>
              </a:rPr>
              <a:t>T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MinionLT-Regular"/>
              </a:rPr>
              <a:t>he first excitation with valence band (exciton)</a:t>
            </a:r>
            <a:r>
              <a:rPr lang="en-US" sz="1400" b="0" i="1" u="none" strike="noStrike" baseline="0" dirty="0">
                <a:solidFill>
                  <a:srgbClr val="000000"/>
                </a:solidFill>
                <a:latin typeface="MinionLT-Italic"/>
              </a:rPr>
              <a:t>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MinionLT-Regular"/>
              </a:rPr>
              <a:t>is optically forbidden.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MinionLT-Regular"/>
              </a:rPr>
              <a:t>The next allowed one is between two localized defect states.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The defect transition is symmetry ‘protected’ from detrimental radiative </a:t>
            </a:r>
            <a:r>
              <a:rPr lang="en-US" sz="1400" dirty="0" err="1"/>
              <a:t>recombinations</a:t>
            </a:r>
            <a:r>
              <a:rPr lang="en-US" sz="1400" dirty="0"/>
              <a:t> to band edges states by optical selection rules.</a:t>
            </a:r>
            <a:endParaRPr lang="en-SG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11A928-C8CD-6AA7-2194-1A19184AD8F4}"/>
              </a:ext>
            </a:extLst>
          </p:cNvPr>
          <p:cNvSpPr txBox="1"/>
          <p:nvPr/>
        </p:nvSpPr>
        <p:spPr>
          <a:xfrm>
            <a:off x="4743450" y="4745926"/>
            <a:ext cx="4216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break of exciton </a:t>
            </a:r>
            <a:r>
              <a:rPr lang="en-US" altLang="zh-CN" sz="1400" dirty="0"/>
              <a:t>quenches PL </a:t>
            </a:r>
            <a:r>
              <a:rPr lang="en-SG" sz="1400" dirty="0"/>
              <a:t>at high T.</a:t>
            </a:r>
          </a:p>
        </p:txBody>
      </p:sp>
    </p:spTree>
    <p:extLst>
      <p:ext uri="{BB962C8B-B14F-4D97-AF65-F5344CB8AC3E}">
        <p14:creationId xmlns:p14="http://schemas.microsoft.com/office/powerpoint/2010/main" val="2710072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BEFD61-9549-1A9E-0A8E-7FA0313F4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pPr/>
              <a:t>15</a:t>
            </a:fld>
            <a:endParaRPr lang="en-SG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166E655E-E539-F55F-882F-4B788D8599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107855"/>
              </p:ext>
            </p:extLst>
          </p:nvPr>
        </p:nvGraphicFramePr>
        <p:xfrm>
          <a:off x="5872138" y="820314"/>
          <a:ext cx="3743861" cy="5558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302485" imgH="6308404" progId="Origin95.Graph">
                  <p:embed/>
                </p:oleObj>
              </mc:Choice>
              <mc:Fallback>
                <p:oleObj name="Graph" r:id="rId2" imgW="4302485" imgH="6308404" progId="Origin95.Grap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66E655E-E539-F55F-882F-4B788D8599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72138" y="820314"/>
                        <a:ext cx="3743861" cy="5558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42">
            <a:extLst>
              <a:ext uri="{FF2B5EF4-FFF2-40B4-BE49-F238E27FC236}">
                <a16:creationId xmlns:a16="http://schemas.microsoft.com/office/drawing/2014/main" id="{B10582DE-21FC-1F1A-BA55-CEDC1EA1D56D}"/>
              </a:ext>
            </a:extLst>
          </p:cNvPr>
          <p:cNvSpPr txBox="1"/>
          <p:nvPr/>
        </p:nvSpPr>
        <p:spPr>
          <a:xfrm>
            <a:off x="7415628" y="943662"/>
            <a:ext cx="123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800" dirty="0"/>
              <a:t>Cd</a:t>
            </a:r>
            <a:r>
              <a:rPr lang="en-US" altLang="zh-CN" sz="1800" baseline="30000" dirty="0"/>
              <a:t>0</a:t>
            </a:r>
            <a:r>
              <a:rPr lang="en-US" altLang="zh-CN" sz="1800" dirty="0"/>
              <a:t>-WSe</a:t>
            </a:r>
            <a:r>
              <a:rPr lang="en-US" altLang="zh-CN" sz="1800" baseline="-25000" dirty="0"/>
              <a:t>2</a:t>
            </a:r>
            <a:endParaRPr lang="en-US" altLang="zh-CN" sz="1800" dirty="0"/>
          </a:p>
        </p:txBody>
      </p:sp>
      <p:sp>
        <p:nvSpPr>
          <p:cNvPr id="18" name="文本框 83">
            <a:extLst>
              <a:ext uri="{FF2B5EF4-FFF2-40B4-BE49-F238E27FC236}">
                <a16:creationId xmlns:a16="http://schemas.microsoft.com/office/drawing/2014/main" id="{68178693-CCCD-19F1-0546-8F50CE9705EE}"/>
              </a:ext>
            </a:extLst>
          </p:cNvPr>
          <p:cNvSpPr txBox="1"/>
          <p:nvPr/>
        </p:nvSpPr>
        <p:spPr>
          <a:xfrm>
            <a:off x="7996439" y="4118527"/>
            <a:ext cx="38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/>
              <a:t>b</a:t>
            </a:r>
            <a:r>
              <a:rPr lang="en-US" altLang="zh-CN" sz="1600" baseline="-25000" dirty="0"/>
              <a:t>2</a:t>
            </a:r>
            <a:endParaRPr lang="zh-CN" altLang="en-US" sz="1600" dirty="0"/>
          </a:p>
        </p:txBody>
      </p:sp>
      <p:sp>
        <p:nvSpPr>
          <p:cNvPr id="19" name="文本框 83">
            <a:extLst>
              <a:ext uri="{FF2B5EF4-FFF2-40B4-BE49-F238E27FC236}">
                <a16:creationId xmlns:a16="http://schemas.microsoft.com/office/drawing/2014/main" id="{758CAA77-A8EA-1BB2-AF2F-7D6473A85FA1}"/>
              </a:ext>
            </a:extLst>
          </p:cNvPr>
          <p:cNvSpPr txBox="1"/>
          <p:nvPr/>
        </p:nvSpPr>
        <p:spPr>
          <a:xfrm>
            <a:off x="7996439" y="3921817"/>
            <a:ext cx="38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/>
              <a:t>a</a:t>
            </a:r>
            <a:r>
              <a:rPr lang="en-US" altLang="zh-CN" sz="1600" baseline="-25000" dirty="0"/>
              <a:t>1</a:t>
            </a:r>
            <a:endParaRPr lang="zh-CN" altLang="en-US" sz="1600" dirty="0"/>
          </a:p>
        </p:txBody>
      </p:sp>
      <p:sp>
        <p:nvSpPr>
          <p:cNvPr id="20" name="文本框 83">
            <a:extLst>
              <a:ext uri="{FF2B5EF4-FFF2-40B4-BE49-F238E27FC236}">
                <a16:creationId xmlns:a16="http://schemas.microsoft.com/office/drawing/2014/main" id="{33FCFBFF-2289-8AC0-B85D-BC66D9B6F8EC}"/>
              </a:ext>
            </a:extLst>
          </p:cNvPr>
          <p:cNvSpPr txBox="1"/>
          <p:nvPr/>
        </p:nvSpPr>
        <p:spPr>
          <a:xfrm>
            <a:off x="7996439" y="3353183"/>
            <a:ext cx="38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/>
              <a:t>a</a:t>
            </a:r>
            <a:r>
              <a:rPr lang="en-US" altLang="zh-CN" sz="1600" baseline="-25000" dirty="0"/>
              <a:t>1</a:t>
            </a:r>
            <a:endParaRPr lang="zh-CN" altLang="en-US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CFFC69-9742-D2E7-D1C3-112AF8992863}"/>
              </a:ext>
            </a:extLst>
          </p:cNvPr>
          <p:cNvCxnSpPr>
            <a:cxnSpLocks/>
          </p:cNvCxnSpPr>
          <p:nvPr/>
        </p:nvCxnSpPr>
        <p:spPr>
          <a:xfrm flipH="1">
            <a:off x="8069083" y="3553032"/>
            <a:ext cx="0" cy="540000"/>
          </a:xfrm>
          <a:prstGeom prst="straightConnector1">
            <a:avLst/>
          </a:prstGeom>
          <a:ln w="12700">
            <a:solidFill>
              <a:srgbClr val="0101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83">
            <a:extLst>
              <a:ext uri="{FF2B5EF4-FFF2-40B4-BE49-F238E27FC236}">
                <a16:creationId xmlns:a16="http://schemas.microsoft.com/office/drawing/2014/main" id="{DF2A11B1-8E15-2A89-4EAD-8B511F21BABF}"/>
              </a:ext>
            </a:extLst>
          </p:cNvPr>
          <p:cNvSpPr txBox="1"/>
          <p:nvPr/>
        </p:nvSpPr>
        <p:spPr>
          <a:xfrm>
            <a:off x="6517733" y="3690685"/>
            <a:ext cx="1614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/>
              <a:t>(18.7,50.8,0) D^2</a:t>
            </a:r>
            <a:endParaRPr lang="zh-CN" altLang="en-US" sz="16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D66B9E9-A598-696E-1BB8-79CF0C7DE5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725363"/>
              </p:ext>
            </p:extLst>
          </p:nvPr>
        </p:nvGraphicFramePr>
        <p:xfrm>
          <a:off x="2806916" y="815980"/>
          <a:ext cx="3773488" cy="554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669343" imgH="5388429" progId="Origin95.Graph">
                  <p:embed/>
                </p:oleObj>
              </mc:Choice>
              <mc:Fallback>
                <p:oleObj name="Graph" r:id="rId4" imgW="3669343" imgH="5388429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06916" y="815980"/>
                        <a:ext cx="3773488" cy="554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42">
            <a:extLst>
              <a:ext uri="{FF2B5EF4-FFF2-40B4-BE49-F238E27FC236}">
                <a16:creationId xmlns:a16="http://schemas.microsoft.com/office/drawing/2014/main" id="{2395DBBD-67C6-F07E-86F7-93586BCA0677}"/>
              </a:ext>
            </a:extLst>
          </p:cNvPr>
          <p:cNvSpPr txBox="1"/>
          <p:nvPr/>
        </p:nvSpPr>
        <p:spPr>
          <a:xfrm>
            <a:off x="4427796" y="943634"/>
            <a:ext cx="123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800" dirty="0"/>
              <a:t>Ti</a:t>
            </a:r>
            <a:r>
              <a:rPr lang="en-US" altLang="zh-CN" sz="1800" baseline="30000" dirty="0"/>
              <a:t>0</a:t>
            </a:r>
            <a:r>
              <a:rPr lang="en-US" altLang="zh-CN" sz="1800" dirty="0"/>
              <a:t>-WSe</a:t>
            </a:r>
            <a:r>
              <a:rPr lang="en-US" altLang="zh-CN" sz="1800" baseline="-25000" dirty="0"/>
              <a:t>2</a:t>
            </a:r>
            <a:endParaRPr lang="en-US" altLang="zh-CN" sz="1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E1A157E-2C94-E077-D741-1986575A2A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481730"/>
              </p:ext>
            </p:extLst>
          </p:nvPr>
        </p:nvGraphicFramePr>
        <p:xfrm>
          <a:off x="-231078" y="815980"/>
          <a:ext cx="3757755" cy="5579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4302485" imgH="6308404" progId="Origin95.Graph">
                  <p:embed/>
                </p:oleObj>
              </mc:Choice>
              <mc:Fallback>
                <p:oleObj name="Graph" r:id="rId6" imgW="4302485" imgH="6308404" progId="Origin95.Grap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CE1A157E-2C94-E077-D741-1986575A2A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31078" y="815980"/>
                        <a:ext cx="3757755" cy="5579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42">
            <a:extLst>
              <a:ext uri="{FF2B5EF4-FFF2-40B4-BE49-F238E27FC236}">
                <a16:creationId xmlns:a16="http://schemas.microsoft.com/office/drawing/2014/main" id="{61C81CDD-0A04-14D2-15D4-C46ED3E95D9A}"/>
              </a:ext>
            </a:extLst>
          </p:cNvPr>
          <p:cNvSpPr txBox="1"/>
          <p:nvPr/>
        </p:nvSpPr>
        <p:spPr>
          <a:xfrm>
            <a:off x="1189778" y="912157"/>
            <a:ext cx="135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800" dirty="0"/>
              <a:t>Mn</a:t>
            </a:r>
            <a:r>
              <a:rPr lang="en-US" altLang="zh-CN" sz="1800" baseline="30000" dirty="0"/>
              <a:t>-1</a:t>
            </a:r>
            <a:r>
              <a:rPr lang="en-US" altLang="zh-CN" sz="1800" dirty="0"/>
              <a:t>-MoS</a:t>
            </a:r>
            <a:r>
              <a:rPr lang="en-US" altLang="zh-CN" sz="1800" baseline="-25000" dirty="0"/>
              <a:t>2</a:t>
            </a:r>
            <a:endParaRPr lang="en-US" altLang="zh-CN" sz="1800" dirty="0"/>
          </a:p>
        </p:txBody>
      </p:sp>
      <p:sp>
        <p:nvSpPr>
          <p:cNvPr id="12" name="文本框 83">
            <a:extLst>
              <a:ext uri="{FF2B5EF4-FFF2-40B4-BE49-F238E27FC236}">
                <a16:creationId xmlns:a16="http://schemas.microsoft.com/office/drawing/2014/main" id="{215EEFCC-A136-E849-5C46-FCA16D0A0988}"/>
              </a:ext>
            </a:extLst>
          </p:cNvPr>
          <p:cNvSpPr txBox="1"/>
          <p:nvPr/>
        </p:nvSpPr>
        <p:spPr>
          <a:xfrm>
            <a:off x="803324" y="4029239"/>
            <a:ext cx="38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/>
              <a:t>b</a:t>
            </a:r>
            <a:r>
              <a:rPr lang="en-US" altLang="zh-CN" sz="1600" baseline="-25000" dirty="0"/>
              <a:t>2</a:t>
            </a:r>
            <a:endParaRPr lang="zh-CN" altLang="en-US" sz="1600" dirty="0"/>
          </a:p>
        </p:txBody>
      </p:sp>
      <p:sp>
        <p:nvSpPr>
          <p:cNvPr id="22" name="文本框 83">
            <a:extLst>
              <a:ext uri="{FF2B5EF4-FFF2-40B4-BE49-F238E27FC236}">
                <a16:creationId xmlns:a16="http://schemas.microsoft.com/office/drawing/2014/main" id="{63E3A22A-A842-6A6B-371E-61A409951B42}"/>
              </a:ext>
            </a:extLst>
          </p:cNvPr>
          <p:cNvSpPr txBox="1"/>
          <p:nvPr/>
        </p:nvSpPr>
        <p:spPr>
          <a:xfrm>
            <a:off x="803324" y="3832529"/>
            <a:ext cx="38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/>
              <a:t>a</a:t>
            </a:r>
            <a:r>
              <a:rPr lang="en-US" altLang="zh-CN" sz="1600" baseline="-25000" dirty="0"/>
              <a:t>1</a:t>
            </a:r>
            <a:endParaRPr lang="zh-CN" altLang="en-US" sz="1600" dirty="0"/>
          </a:p>
        </p:txBody>
      </p:sp>
      <p:sp>
        <p:nvSpPr>
          <p:cNvPr id="13" name="文本框 83">
            <a:extLst>
              <a:ext uri="{FF2B5EF4-FFF2-40B4-BE49-F238E27FC236}">
                <a16:creationId xmlns:a16="http://schemas.microsoft.com/office/drawing/2014/main" id="{60E4DF93-1EF3-7487-43E1-D4BAC354A4F4}"/>
              </a:ext>
            </a:extLst>
          </p:cNvPr>
          <p:cNvSpPr txBox="1"/>
          <p:nvPr/>
        </p:nvSpPr>
        <p:spPr>
          <a:xfrm>
            <a:off x="803324" y="2916692"/>
            <a:ext cx="38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/>
              <a:t>a</a:t>
            </a:r>
            <a:r>
              <a:rPr lang="en-US" altLang="zh-CN" sz="1600" baseline="-25000" dirty="0"/>
              <a:t>1</a:t>
            </a:r>
            <a:endParaRPr lang="zh-CN" altLang="en-US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FEE9D0-0183-71FE-7D04-9BF3E2CEA611}"/>
              </a:ext>
            </a:extLst>
          </p:cNvPr>
          <p:cNvCxnSpPr>
            <a:cxnSpLocks/>
          </p:cNvCxnSpPr>
          <p:nvPr/>
        </p:nvCxnSpPr>
        <p:spPr>
          <a:xfrm>
            <a:off x="1411110" y="3192349"/>
            <a:ext cx="0" cy="948859"/>
          </a:xfrm>
          <a:prstGeom prst="straightConnector1">
            <a:avLst/>
          </a:prstGeom>
          <a:ln w="12700">
            <a:solidFill>
              <a:srgbClr val="0101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83">
            <a:extLst>
              <a:ext uri="{FF2B5EF4-FFF2-40B4-BE49-F238E27FC236}">
                <a16:creationId xmlns:a16="http://schemas.microsoft.com/office/drawing/2014/main" id="{C7553FEF-4355-0A64-4DD8-284800563339}"/>
              </a:ext>
            </a:extLst>
          </p:cNvPr>
          <p:cNvSpPr txBox="1"/>
          <p:nvPr/>
        </p:nvSpPr>
        <p:spPr>
          <a:xfrm>
            <a:off x="1333386" y="3457825"/>
            <a:ext cx="1645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/>
              <a:t>(9.3,6.1,0) D^2</a:t>
            </a:r>
            <a:endParaRPr lang="zh-CN" altLang="en-US" sz="16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936172-A18A-9972-F5CD-A54A554AE154}"/>
              </a:ext>
            </a:extLst>
          </p:cNvPr>
          <p:cNvCxnSpPr>
            <a:cxnSpLocks/>
          </p:cNvCxnSpPr>
          <p:nvPr/>
        </p:nvCxnSpPr>
        <p:spPr>
          <a:xfrm>
            <a:off x="4483781" y="3417463"/>
            <a:ext cx="0" cy="753620"/>
          </a:xfrm>
          <a:prstGeom prst="straightConnector1">
            <a:avLst/>
          </a:prstGeom>
          <a:ln w="12700">
            <a:solidFill>
              <a:srgbClr val="0101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83">
            <a:extLst>
              <a:ext uri="{FF2B5EF4-FFF2-40B4-BE49-F238E27FC236}">
                <a16:creationId xmlns:a16="http://schemas.microsoft.com/office/drawing/2014/main" id="{22CF5AAE-2475-BCC1-35D3-3FD1C3F9B160}"/>
              </a:ext>
            </a:extLst>
          </p:cNvPr>
          <p:cNvSpPr txBox="1"/>
          <p:nvPr/>
        </p:nvSpPr>
        <p:spPr>
          <a:xfrm>
            <a:off x="4418010" y="3592991"/>
            <a:ext cx="1645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/>
              <a:t>(53.4,36.5,0) D^2</a:t>
            </a:r>
            <a:endParaRPr lang="zh-CN" altLang="en-US" sz="1600" dirty="0"/>
          </a:p>
        </p:txBody>
      </p:sp>
      <p:sp>
        <p:nvSpPr>
          <p:cNvPr id="8" name="文本框 83">
            <a:extLst>
              <a:ext uri="{FF2B5EF4-FFF2-40B4-BE49-F238E27FC236}">
                <a16:creationId xmlns:a16="http://schemas.microsoft.com/office/drawing/2014/main" id="{E32E1951-0A99-8EAF-D500-C9DC810A7042}"/>
              </a:ext>
            </a:extLst>
          </p:cNvPr>
          <p:cNvSpPr txBox="1"/>
          <p:nvPr/>
        </p:nvSpPr>
        <p:spPr>
          <a:xfrm>
            <a:off x="4224646" y="3806011"/>
            <a:ext cx="38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/>
              <a:t>a</a:t>
            </a:r>
            <a:r>
              <a:rPr lang="en-US" altLang="zh-CN" sz="1600" baseline="-25000" dirty="0"/>
              <a:t>1</a:t>
            </a:r>
            <a:endParaRPr lang="zh-CN" altLang="en-US" sz="1600" dirty="0"/>
          </a:p>
        </p:txBody>
      </p:sp>
      <p:sp>
        <p:nvSpPr>
          <p:cNvPr id="9" name="文本框 83">
            <a:extLst>
              <a:ext uri="{FF2B5EF4-FFF2-40B4-BE49-F238E27FC236}">
                <a16:creationId xmlns:a16="http://schemas.microsoft.com/office/drawing/2014/main" id="{F70A216A-862B-4CA4-4981-5FD1CFEC84B3}"/>
              </a:ext>
            </a:extLst>
          </p:cNvPr>
          <p:cNvSpPr txBox="1"/>
          <p:nvPr/>
        </p:nvSpPr>
        <p:spPr>
          <a:xfrm>
            <a:off x="4202027" y="3288548"/>
            <a:ext cx="38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/>
              <a:t>b</a:t>
            </a:r>
            <a:r>
              <a:rPr lang="en-US" altLang="zh-CN" sz="1600" baseline="-25000" dirty="0"/>
              <a:t>2</a:t>
            </a:r>
            <a:endParaRPr lang="zh-CN" altLang="en-US" sz="1600" dirty="0"/>
          </a:p>
        </p:txBody>
      </p:sp>
      <p:sp>
        <p:nvSpPr>
          <p:cNvPr id="14" name="文本框 83">
            <a:extLst>
              <a:ext uri="{FF2B5EF4-FFF2-40B4-BE49-F238E27FC236}">
                <a16:creationId xmlns:a16="http://schemas.microsoft.com/office/drawing/2014/main" id="{610AF567-506E-8425-89AD-48BA436A9FEA}"/>
              </a:ext>
            </a:extLst>
          </p:cNvPr>
          <p:cNvSpPr txBox="1"/>
          <p:nvPr/>
        </p:nvSpPr>
        <p:spPr>
          <a:xfrm>
            <a:off x="4202859" y="3029817"/>
            <a:ext cx="38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/>
              <a:t>a</a:t>
            </a:r>
            <a:r>
              <a:rPr lang="en-US" altLang="zh-CN" sz="1600" baseline="-25000" dirty="0"/>
              <a:t>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48633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>
            <a:extLst>
              <a:ext uri="{FF2B5EF4-FFF2-40B4-BE49-F238E27FC236}">
                <a16:creationId xmlns:a16="http://schemas.microsoft.com/office/drawing/2014/main" id="{3EFF137E-E655-F727-5BFE-66F7F606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25" y="5476878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AB7AA734-5403-0266-584F-F5805BDEB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63" y="5472125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1C7B5F38-3372-4F30-240A-FE9F4B15E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497" y="5470080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4FE19-5989-7EA3-1CD3-9BCA66682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590" y="2085614"/>
            <a:ext cx="346859" cy="1887212"/>
          </a:xfrm>
          <a:prstGeom prst="rect">
            <a:avLst/>
          </a:prstGeom>
        </p:spPr>
      </p:pic>
      <p:sp>
        <p:nvSpPr>
          <p:cNvPr id="27" name="矩形 4">
            <a:extLst>
              <a:ext uri="{FF2B5EF4-FFF2-40B4-BE49-F238E27FC236}">
                <a16:creationId xmlns:a16="http://schemas.microsoft.com/office/drawing/2014/main" id="{40A9609C-0387-50BC-2C0D-83E26D85D0C7}"/>
              </a:ext>
            </a:extLst>
          </p:cNvPr>
          <p:cNvSpPr/>
          <p:nvPr/>
        </p:nvSpPr>
        <p:spPr>
          <a:xfrm>
            <a:off x="1761462" y="3935502"/>
            <a:ext cx="1977860" cy="37582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92D050">
                  <a:alpha val="23000"/>
                </a:srgbClr>
              </a:gs>
              <a:gs pos="99000">
                <a:schemeClr val="accent1">
                  <a:lumMod val="75000"/>
                </a:schemeClr>
              </a:gs>
            </a:gsLst>
            <a:lin ang="5400000" scaled="1"/>
            <a:tileRect/>
          </a:gradFill>
          <a:ln/>
          <a:effectLst>
            <a:softEdge rad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1600" b="1" dirty="0"/>
              <a:t>VB</a:t>
            </a:r>
            <a:endParaRPr lang="zh-CN" altLang="en-US" sz="1600" b="1" dirty="0"/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5CCFE5D3-F210-66F8-45FB-DD72F62C8CFC}"/>
              </a:ext>
            </a:extLst>
          </p:cNvPr>
          <p:cNvSpPr/>
          <p:nvPr/>
        </p:nvSpPr>
        <p:spPr>
          <a:xfrm>
            <a:off x="1764991" y="1683751"/>
            <a:ext cx="1991231" cy="3849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  <a:tileRect/>
          </a:gradFill>
          <a:ln/>
          <a:effectLst>
            <a:softEdge rad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1600" b="1" dirty="0"/>
              <a:t>CB</a:t>
            </a:r>
            <a:endParaRPr lang="zh-CN" altLang="en-US" sz="1600" b="1" dirty="0"/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BF15830C-67F5-D25B-A9E5-EEDC5422104D}"/>
              </a:ext>
            </a:extLst>
          </p:cNvPr>
          <p:cNvSpPr txBox="1"/>
          <p:nvPr/>
        </p:nvSpPr>
        <p:spPr>
          <a:xfrm>
            <a:off x="0" y="0"/>
            <a:ext cx="809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THz emitter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92D9C-7B36-5E00-E048-0D2622F18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t>16</a:t>
            </a:fld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4320A-F99E-D246-6A9D-79A427CDB9AA}"/>
              </a:ext>
            </a:extLst>
          </p:cNvPr>
          <p:cNvSpPr txBox="1"/>
          <p:nvPr/>
        </p:nvSpPr>
        <p:spPr>
          <a:xfrm rot="16200000">
            <a:off x="402549" y="2506859"/>
            <a:ext cx="17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E-E</a:t>
            </a:r>
            <a:r>
              <a:rPr lang="en-US" altLang="zh-CN" baseline="-25000" dirty="0"/>
              <a:t>VBM</a:t>
            </a:r>
            <a:r>
              <a:rPr lang="en-US" altLang="zh-CN" dirty="0"/>
              <a:t> (eV)</a:t>
            </a:r>
            <a:endParaRPr lang="zh-CN" altLang="en-US" dirty="0"/>
          </a:p>
        </p:txBody>
      </p:sp>
      <p:sp>
        <p:nvSpPr>
          <p:cNvPr id="15" name="矩形 38">
            <a:extLst>
              <a:ext uri="{FF2B5EF4-FFF2-40B4-BE49-F238E27FC236}">
                <a16:creationId xmlns:a16="http://schemas.microsoft.com/office/drawing/2014/main" id="{DF3174F2-B20D-50B7-ED2B-0741ABAA65B7}"/>
              </a:ext>
            </a:extLst>
          </p:cNvPr>
          <p:cNvSpPr/>
          <p:nvPr/>
        </p:nvSpPr>
        <p:spPr>
          <a:xfrm>
            <a:off x="1754179" y="1683752"/>
            <a:ext cx="1991231" cy="26270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7AD8800-8D6C-9B18-E280-39C136679D62}"/>
              </a:ext>
            </a:extLst>
          </p:cNvPr>
          <p:cNvCxnSpPr/>
          <p:nvPr/>
        </p:nvCxnSpPr>
        <p:spPr>
          <a:xfrm>
            <a:off x="2538054" y="3288369"/>
            <a:ext cx="4341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14">
            <a:extLst>
              <a:ext uri="{FF2B5EF4-FFF2-40B4-BE49-F238E27FC236}">
                <a16:creationId xmlns:a16="http://schemas.microsoft.com/office/drawing/2014/main" id="{BE968E54-A54E-2511-F46D-EFCFCBC312E8}"/>
              </a:ext>
            </a:extLst>
          </p:cNvPr>
          <p:cNvCxnSpPr/>
          <p:nvPr/>
        </p:nvCxnSpPr>
        <p:spPr>
          <a:xfrm>
            <a:off x="5252610" y="5215103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15">
            <a:extLst>
              <a:ext uri="{FF2B5EF4-FFF2-40B4-BE49-F238E27FC236}">
                <a16:creationId xmlns:a16="http://schemas.microsoft.com/office/drawing/2014/main" id="{7136A2C9-FD02-22BD-C2B1-19F79DAF4A30}"/>
              </a:ext>
            </a:extLst>
          </p:cNvPr>
          <p:cNvCxnSpPr/>
          <p:nvPr/>
        </p:nvCxnSpPr>
        <p:spPr>
          <a:xfrm>
            <a:off x="5252610" y="5328452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16">
            <a:extLst>
              <a:ext uri="{FF2B5EF4-FFF2-40B4-BE49-F238E27FC236}">
                <a16:creationId xmlns:a16="http://schemas.microsoft.com/office/drawing/2014/main" id="{C2FADAEA-2C07-39BE-F4B4-809F566DD174}"/>
              </a:ext>
            </a:extLst>
          </p:cNvPr>
          <p:cNvCxnSpPr/>
          <p:nvPr/>
        </p:nvCxnSpPr>
        <p:spPr>
          <a:xfrm>
            <a:off x="5628518" y="5884084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17">
            <a:extLst>
              <a:ext uri="{FF2B5EF4-FFF2-40B4-BE49-F238E27FC236}">
                <a16:creationId xmlns:a16="http://schemas.microsoft.com/office/drawing/2014/main" id="{1E71DB02-21B7-9F47-A050-D7C8AF55A23C}"/>
              </a:ext>
            </a:extLst>
          </p:cNvPr>
          <p:cNvCxnSpPr/>
          <p:nvPr/>
        </p:nvCxnSpPr>
        <p:spPr>
          <a:xfrm>
            <a:off x="5234646" y="3131281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18">
            <a:extLst>
              <a:ext uri="{FF2B5EF4-FFF2-40B4-BE49-F238E27FC236}">
                <a16:creationId xmlns:a16="http://schemas.microsoft.com/office/drawing/2014/main" id="{CB92D70B-1C49-0330-ACDC-1F9CD426D4A6}"/>
              </a:ext>
            </a:extLst>
          </p:cNvPr>
          <p:cNvCxnSpPr/>
          <p:nvPr/>
        </p:nvCxnSpPr>
        <p:spPr>
          <a:xfrm>
            <a:off x="5226838" y="3226625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19">
            <a:extLst>
              <a:ext uri="{FF2B5EF4-FFF2-40B4-BE49-F238E27FC236}">
                <a16:creationId xmlns:a16="http://schemas.microsoft.com/office/drawing/2014/main" id="{316554C8-AFB5-6B48-C07F-80FB3B09CCC6}"/>
              </a:ext>
            </a:extLst>
          </p:cNvPr>
          <p:cNvCxnSpPr/>
          <p:nvPr/>
        </p:nvCxnSpPr>
        <p:spPr>
          <a:xfrm>
            <a:off x="5602327" y="2183487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121">
            <a:extLst>
              <a:ext uri="{FF2B5EF4-FFF2-40B4-BE49-F238E27FC236}">
                <a16:creationId xmlns:a16="http://schemas.microsoft.com/office/drawing/2014/main" id="{737D4A21-AA47-4AF5-1E20-47FCC01D0561}"/>
              </a:ext>
            </a:extLst>
          </p:cNvPr>
          <p:cNvCxnSpPr>
            <a:cxnSpLocks/>
          </p:cNvCxnSpPr>
          <p:nvPr/>
        </p:nvCxnSpPr>
        <p:spPr>
          <a:xfrm flipV="1">
            <a:off x="5696460" y="2183487"/>
            <a:ext cx="0" cy="3714793"/>
          </a:xfrm>
          <a:prstGeom prst="straightConnector1">
            <a:avLst/>
          </a:prstGeom>
          <a:ln w="28575" cap="flat" cmpd="sng" algn="ctr">
            <a:solidFill>
              <a:srgbClr val="E6A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2" name="直接箭头连接符 124">
            <a:extLst>
              <a:ext uri="{FF2B5EF4-FFF2-40B4-BE49-F238E27FC236}">
                <a16:creationId xmlns:a16="http://schemas.microsoft.com/office/drawing/2014/main" id="{6C18FB42-57DD-716C-F869-92CBEB0FAF81}"/>
              </a:ext>
            </a:extLst>
          </p:cNvPr>
          <p:cNvCxnSpPr>
            <a:cxnSpLocks/>
          </p:cNvCxnSpPr>
          <p:nvPr/>
        </p:nvCxnSpPr>
        <p:spPr>
          <a:xfrm flipV="1">
            <a:off x="6159821" y="3146513"/>
            <a:ext cx="0" cy="2087697"/>
          </a:xfrm>
          <a:prstGeom prst="straightConnector1">
            <a:avLst/>
          </a:prstGeom>
          <a:ln w="28575" cap="flat" cmpd="sng" algn="ctr">
            <a:solidFill>
              <a:srgbClr val="E6A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4" name="文本框 126">
            <a:extLst>
              <a:ext uri="{FF2B5EF4-FFF2-40B4-BE49-F238E27FC236}">
                <a16:creationId xmlns:a16="http://schemas.microsoft.com/office/drawing/2014/main" id="{6A1C3CC9-07C2-2304-C7DC-19350249C7A4}"/>
              </a:ext>
            </a:extLst>
          </p:cNvPr>
          <p:cNvSpPr txBox="1"/>
          <p:nvPr/>
        </p:nvSpPr>
        <p:spPr>
          <a:xfrm>
            <a:off x="6257634" y="5372036"/>
            <a:ext cx="87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|</a:t>
            </a:r>
            <a:r>
              <a:rPr lang="en-US" altLang="zh-CN" sz="1400" b="1" dirty="0" err="1">
                <a:solidFill>
                  <a:srgbClr val="FF0000"/>
                </a:solidFill>
              </a:rPr>
              <a:t>ZFS</a:t>
            </a:r>
            <a:r>
              <a:rPr lang="en-US" altLang="zh-CN" sz="1400" b="1" baseline="-25000" dirty="0" err="1">
                <a:solidFill>
                  <a:srgbClr val="FF0000"/>
                </a:solidFill>
              </a:rPr>
              <a:t>g</a:t>
            </a:r>
            <a:r>
              <a:rPr lang="en-US" altLang="zh-CN" sz="1400" b="1" dirty="0">
                <a:solidFill>
                  <a:srgbClr val="FF0000"/>
                </a:solidFill>
              </a:rPr>
              <a:t>|</a:t>
            </a:r>
          </a:p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3.6 THz</a:t>
            </a:r>
          </a:p>
        </p:txBody>
      </p:sp>
      <p:sp>
        <p:nvSpPr>
          <p:cNvPr id="143" name="左大括号 139">
            <a:extLst>
              <a:ext uri="{FF2B5EF4-FFF2-40B4-BE49-F238E27FC236}">
                <a16:creationId xmlns:a16="http://schemas.microsoft.com/office/drawing/2014/main" id="{62F80E41-A823-E1E8-1A94-ED5815538117}"/>
              </a:ext>
            </a:extLst>
          </p:cNvPr>
          <p:cNvSpPr/>
          <p:nvPr/>
        </p:nvSpPr>
        <p:spPr>
          <a:xfrm>
            <a:off x="4742943" y="5238959"/>
            <a:ext cx="161476" cy="704582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左大括号 141">
            <a:extLst>
              <a:ext uri="{FF2B5EF4-FFF2-40B4-BE49-F238E27FC236}">
                <a16:creationId xmlns:a16="http://schemas.microsoft.com/office/drawing/2014/main" id="{B80AEEF1-CEDE-1280-61C1-EC9F3A5658A2}"/>
              </a:ext>
            </a:extLst>
          </p:cNvPr>
          <p:cNvSpPr/>
          <p:nvPr/>
        </p:nvSpPr>
        <p:spPr>
          <a:xfrm>
            <a:off x="4705240" y="2218408"/>
            <a:ext cx="243386" cy="944099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145">
                <a:extLst>
                  <a:ext uri="{FF2B5EF4-FFF2-40B4-BE49-F238E27FC236}">
                    <a16:creationId xmlns:a16="http://schemas.microsoft.com/office/drawing/2014/main" id="{DBD40324-A59D-1CCF-BD7B-5FCBFEED7D64}"/>
                  </a:ext>
                </a:extLst>
              </p:cNvPr>
              <p:cNvSpPr txBox="1"/>
              <p:nvPr/>
            </p:nvSpPr>
            <p:spPr>
              <a:xfrm>
                <a:off x="5280506" y="5711600"/>
                <a:ext cx="368231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altLang="zh-CN" sz="1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CN" altLang="en-US" sz="14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0" name="文本框 145">
                <a:extLst>
                  <a:ext uri="{FF2B5EF4-FFF2-40B4-BE49-F238E27FC236}">
                    <a16:creationId xmlns:a16="http://schemas.microsoft.com/office/drawing/2014/main" id="{DBD40324-A59D-1CCF-BD7B-5FCBFEED7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506" y="5711600"/>
                <a:ext cx="368231" cy="302840"/>
              </a:xfrm>
              <a:prstGeom prst="rect">
                <a:avLst/>
              </a:prstGeom>
              <a:blipFill>
                <a:blip r:embed="rId6"/>
                <a:stretch>
                  <a:fillRect l="-19672" t="-102000" r="-101639" b="-164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145">
                <a:extLst>
                  <a:ext uri="{FF2B5EF4-FFF2-40B4-BE49-F238E27FC236}">
                    <a16:creationId xmlns:a16="http://schemas.microsoft.com/office/drawing/2014/main" id="{3E6ABBB1-5769-626C-B4C7-A5EE2DB7CC8A}"/>
                  </a:ext>
                </a:extLst>
              </p:cNvPr>
              <p:cNvSpPr txBox="1"/>
              <p:nvPr/>
            </p:nvSpPr>
            <p:spPr>
              <a:xfrm>
                <a:off x="4889934" y="5096981"/>
                <a:ext cx="368231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altLang="zh-CN" sz="1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±</m:t>
                          </m:r>
                        </m:e>
                      </m:d>
                    </m:oMath>
                  </m:oMathPara>
                </a14:m>
                <a:endParaRPr lang="zh-CN" altLang="en-US" sz="14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1" name="文本框 145">
                <a:extLst>
                  <a:ext uri="{FF2B5EF4-FFF2-40B4-BE49-F238E27FC236}">
                    <a16:creationId xmlns:a16="http://schemas.microsoft.com/office/drawing/2014/main" id="{3E6ABBB1-5769-626C-B4C7-A5EE2DB7C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34" y="5096981"/>
                <a:ext cx="368231" cy="302840"/>
              </a:xfrm>
              <a:prstGeom prst="rect">
                <a:avLst/>
              </a:prstGeom>
              <a:blipFill>
                <a:blip r:embed="rId7"/>
                <a:stretch>
                  <a:fillRect l="-9836" t="-102000" r="-111475" b="-164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145">
                <a:extLst>
                  <a:ext uri="{FF2B5EF4-FFF2-40B4-BE49-F238E27FC236}">
                    <a16:creationId xmlns:a16="http://schemas.microsoft.com/office/drawing/2014/main" id="{053E9F5D-F945-C288-717E-40A61C480A5F}"/>
                  </a:ext>
                </a:extLst>
              </p:cNvPr>
              <p:cNvSpPr txBox="1"/>
              <p:nvPr/>
            </p:nvSpPr>
            <p:spPr>
              <a:xfrm>
                <a:off x="5247043" y="2012969"/>
                <a:ext cx="368231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altLang="zh-CN" sz="1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CN" altLang="en-US" sz="14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5" name="文本框 145">
                <a:extLst>
                  <a:ext uri="{FF2B5EF4-FFF2-40B4-BE49-F238E27FC236}">
                    <a16:creationId xmlns:a16="http://schemas.microsoft.com/office/drawing/2014/main" id="{053E9F5D-F945-C288-717E-40A61C480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043" y="2012969"/>
                <a:ext cx="368231" cy="302840"/>
              </a:xfrm>
              <a:prstGeom prst="rect">
                <a:avLst/>
              </a:prstGeom>
              <a:blipFill>
                <a:blip r:embed="rId8"/>
                <a:stretch>
                  <a:fillRect l="-21667" t="-102000" r="-103333" b="-164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145">
                <a:extLst>
                  <a:ext uri="{FF2B5EF4-FFF2-40B4-BE49-F238E27FC236}">
                    <a16:creationId xmlns:a16="http://schemas.microsoft.com/office/drawing/2014/main" id="{39D03CB5-249F-FE85-D3E6-3439497BE1D0}"/>
                  </a:ext>
                </a:extLst>
              </p:cNvPr>
              <p:cNvSpPr txBox="1"/>
              <p:nvPr/>
            </p:nvSpPr>
            <p:spPr>
              <a:xfrm>
                <a:off x="4852019" y="2997561"/>
                <a:ext cx="368231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altLang="zh-CN" sz="1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±</m:t>
                          </m:r>
                        </m:e>
                      </m:d>
                    </m:oMath>
                  </m:oMathPara>
                </a14:m>
                <a:endParaRPr lang="zh-CN" altLang="en-US" sz="14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6" name="文本框 145">
                <a:extLst>
                  <a:ext uri="{FF2B5EF4-FFF2-40B4-BE49-F238E27FC236}">
                    <a16:creationId xmlns:a16="http://schemas.microsoft.com/office/drawing/2014/main" id="{39D03CB5-249F-FE85-D3E6-3439497BE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019" y="2997561"/>
                <a:ext cx="368231" cy="302840"/>
              </a:xfrm>
              <a:prstGeom prst="rect">
                <a:avLst/>
              </a:prstGeom>
              <a:blipFill>
                <a:blip r:embed="rId9"/>
                <a:stretch>
                  <a:fillRect l="-11667" t="-104082" r="-113333" b="-1693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直接连接符 20">
            <a:extLst>
              <a:ext uri="{FF2B5EF4-FFF2-40B4-BE49-F238E27FC236}">
                <a16:creationId xmlns:a16="http://schemas.microsoft.com/office/drawing/2014/main" id="{C0DF73D5-6F55-E04A-6E00-67BFF402E7E1}"/>
              </a:ext>
            </a:extLst>
          </p:cNvPr>
          <p:cNvCxnSpPr/>
          <p:nvPr/>
        </p:nvCxnSpPr>
        <p:spPr>
          <a:xfrm>
            <a:off x="2538587" y="3155986"/>
            <a:ext cx="4341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箭头: 右 136">
            <a:extLst>
              <a:ext uri="{FF2B5EF4-FFF2-40B4-BE49-F238E27FC236}">
                <a16:creationId xmlns:a16="http://schemas.microsoft.com/office/drawing/2014/main" id="{C856915D-D5AD-0D9D-B229-9A2A9E3A5459}"/>
              </a:ext>
            </a:extLst>
          </p:cNvPr>
          <p:cNvSpPr/>
          <p:nvPr/>
        </p:nvSpPr>
        <p:spPr>
          <a:xfrm rot="5400000">
            <a:off x="2687196" y="3046340"/>
            <a:ext cx="151007" cy="17267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110">
                <a:extLst>
                  <a:ext uri="{FF2B5EF4-FFF2-40B4-BE49-F238E27FC236}">
                    <a16:creationId xmlns:a16="http://schemas.microsoft.com/office/drawing/2014/main" id="{BEADEBE2-333F-6C6F-1217-C95E7D768F7E}"/>
                  </a:ext>
                </a:extLst>
              </p:cNvPr>
              <p:cNvSpPr txBox="1"/>
              <p:nvPr/>
            </p:nvSpPr>
            <p:spPr>
              <a:xfrm>
                <a:off x="2241372" y="3432876"/>
                <a:ext cx="1417649" cy="312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altLang="zh-CN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SG" altLang="zh-CN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altLang="zh-CN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altLang="zh-CN" sz="1400" b="1" i="1" dirty="0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SG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altLang="zh-CN" sz="1400" b="0" i="1" dirty="0" smtClean="0">
                          <a:latin typeface="Cambria Math" panose="02040503050406030204" pitchFamily="18" charset="0"/>
                        </a:rPr>
                        <m:t>89.9</m:t>
                      </m:r>
                      <m:r>
                        <a:rPr lang="en-US" altLang="zh-CN" sz="1400" b="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dirty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400" b="0" i="1" baseline="30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sz="1400" baseline="30000" dirty="0"/>
              </a:p>
            </p:txBody>
          </p:sp>
        </mc:Choice>
        <mc:Fallback xmlns="">
          <p:sp>
            <p:nvSpPr>
              <p:cNvPr id="86" name="文本框 110">
                <a:extLst>
                  <a:ext uri="{FF2B5EF4-FFF2-40B4-BE49-F238E27FC236}">
                    <a16:creationId xmlns:a16="http://schemas.microsoft.com/office/drawing/2014/main" id="{BEADEBE2-333F-6C6F-1217-C95E7D768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72" y="3432876"/>
                <a:ext cx="1417649" cy="312586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箭头: 右 136">
            <a:extLst>
              <a:ext uri="{FF2B5EF4-FFF2-40B4-BE49-F238E27FC236}">
                <a16:creationId xmlns:a16="http://schemas.microsoft.com/office/drawing/2014/main" id="{9EE9A0A5-8F07-F066-E445-7CE44B7887AA}"/>
              </a:ext>
            </a:extLst>
          </p:cNvPr>
          <p:cNvSpPr/>
          <p:nvPr/>
        </p:nvSpPr>
        <p:spPr>
          <a:xfrm rot="5400000">
            <a:off x="2689410" y="3208497"/>
            <a:ext cx="151007" cy="17267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FF4B31D-C760-C762-8583-12CAEA8A23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1762" y="5400138"/>
            <a:ext cx="479016" cy="432155"/>
          </a:xfrm>
          <a:prstGeom prst="rect">
            <a:avLst/>
          </a:prstGeom>
        </p:spPr>
      </p:pic>
      <p:sp>
        <p:nvSpPr>
          <p:cNvPr id="69" name="文本框 120">
            <a:extLst>
              <a:ext uri="{FF2B5EF4-FFF2-40B4-BE49-F238E27FC236}">
                <a16:creationId xmlns:a16="http://schemas.microsoft.com/office/drawing/2014/main" id="{C7718669-AC70-77A0-E756-EABF2008F509}"/>
              </a:ext>
            </a:extLst>
          </p:cNvPr>
          <p:cNvSpPr txBox="1"/>
          <p:nvPr/>
        </p:nvSpPr>
        <p:spPr>
          <a:xfrm>
            <a:off x="6022366" y="3879276"/>
            <a:ext cx="1310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zh-CN" sz="1400" b="1" dirty="0">
                <a:solidFill>
                  <a:srgbClr val="E6AF00"/>
                </a:solidFill>
              </a:rPr>
              <a:t>ZPL</a:t>
            </a:r>
            <a:r>
              <a:rPr lang="en-US" altLang="zh-CN" sz="1400" b="1" baseline="-25000" dirty="0">
                <a:solidFill>
                  <a:srgbClr val="E6AF00"/>
                </a:solidFill>
              </a:rPr>
              <a:t>0/±</a:t>
            </a:r>
            <a:r>
              <a:rPr lang="en-US" altLang="zh-CN" sz="1400" b="1" dirty="0">
                <a:solidFill>
                  <a:srgbClr val="E6AF00"/>
                </a:solidFill>
              </a:rPr>
              <a:t> (</a:t>
            </a:r>
            <a:r>
              <a:rPr lang="en-US" altLang="zh-CN" sz="1400" b="1" dirty="0" err="1">
                <a:solidFill>
                  <a:srgbClr val="E6AF00"/>
                </a:solidFill>
              </a:rPr>
              <a:t>x,y</a:t>
            </a:r>
            <a:r>
              <a:rPr lang="en-US" altLang="zh-CN" sz="1400" b="1" dirty="0">
                <a:solidFill>
                  <a:srgbClr val="E6AF00"/>
                </a:solidFill>
              </a:rPr>
              <a:t>) 0.55/0.46 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110">
                <a:extLst>
                  <a:ext uri="{FF2B5EF4-FFF2-40B4-BE49-F238E27FC236}">
                    <a16:creationId xmlns:a16="http://schemas.microsoft.com/office/drawing/2014/main" id="{E050E124-AA9E-9B65-863F-1EF3A1C13249}"/>
                  </a:ext>
                </a:extLst>
              </p:cNvPr>
              <p:cNvSpPr txBox="1"/>
              <p:nvPr/>
            </p:nvSpPr>
            <p:spPr>
              <a:xfrm>
                <a:off x="2910775" y="3712107"/>
                <a:ext cx="3082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8" name="文本框 110">
                <a:extLst>
                  <a:ext uri="{FF2B5EF4-FFF2-40B4-BE49-F238E27FC236}">
                    <a16:creationId xmlns:a16="http://schemas.microsoft.com/office/drawing/2014/main" id="{E050E124-AA9E-9B65-863F-1EF3A1C13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775" y="3712107"/>
                <a:ext cx="308243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2B8DA8-126B-F345-FB0E-2DC1612821C6}"/>
                  </a:ext>
                </a:extLst>
              </p:cNvPr>
              <p:cNvSpPr txBox="1"/>
              <p:nvPr/>
            </p:nvSpPr>
            <p:spPr>
              <a:xfrm>
                <a:off x="3276435" y="6155892"/>
                <a:ext cx="65057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SG" sz="14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SG" sz="1400" i="1" baseline="30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2B8DA8-126B-F345-FB0E-2DC161282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435" y="6155892"/>
                <a:ext cx="65057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FA13E0D-E891-8D7B-265F-186682002E4D}"/>
                  </a:ext>
                </a:extLst>
              </p:cNvPr>
              <p:cNvSpPr txBox="1"/>
              <p:nvPr/>
            </p:nvSpPr>
            <p:spPr>
              <a:xfrm>
                <a:off x="1567883" y="6121648"/>
                <a:ext cx="728789" cy="334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SG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SG" sz="1400" baseline="30000" dirty="0"/>
                  <a:t> 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FA13E0D-E891-8D7B-265F-186682002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883" y="6121648"/>
                <a:ext cx="728789" cy="33457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394051-99AC-759C-EA4B-EA8FC6DF2166}"/>
                  </a:ext>
                </a:extLst>
              </p:cNvPr>
              <p:cNvSpPr txBox="1"/>
              <p:nvPr/>
            </p:nvSpPr>
            <p:spPr>
              <a:xfrm>
                <a:off x="2535776" y="6138743"/>
                <a:ext cx="501555" cy="32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SG" sz="1400" i="1" dirty="0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SG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394051-99AC-759C-EA4B-EA8FC6DF2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776" y="6138743"/>
                <a:ext cx="501555" cy="3247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40">
            <a:extLst>
              <a:ext uri="{FF2B5EF4-FFF2-40B4-BE49-F238E27FC236}">
                <a16:creationId xmlns:a16="http://schemas.microsoft.com/office/drawing/2014/main" id="{173CB737-D528-6DAE-9088-1689E8128803}"/>
              </a:ext>
            </a:extLst>
          </p:cNvPr>
          <p:cNvSpPr txBox="1"/>
          <p:nvPr/>
        </p:nvSpPr>
        <p:spPr>
          <a:xfrm>
            <a:off x="4386847" y="5431560"/>
            <a:ext cx="517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altLang="zh-CN" sz="1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600" b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40">
            <a:extLst>
              <a:ext uri="{FF2B5EF4-FFF2-40B4-BE49-F238E27FC236}">
                <a16:creationId xmlns:a16="http://schemas.microsoft.com/office/drawing/2014/main" id="{321C1516-D32A-938F-2ED6-0191D5354840}"/>
              </a:ext>
            </a:extLst>
          </p:cNvPr>
          <p:cNvSpPr txBox="1"/>
          <p:nvPr/>
        </p:nvSpPr>
        <p:spPr>
          <a:xfrm>
            <a:off x="4359264" y="2480295"/>
            <a:ext cx="635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1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600" b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42">
            <a:extLst>
              <a:ext uri="{FF2B5EF4-FFF2-40B4-BE49-F238E27FC236}">
                <a16:creationId xmlns:a16="http://schemas.microsoft.com/office/drawing/2014/main" id="{F068368D-24D5-DB39-B15F-9B5DBE7AC20F}"/>
              </a:ext>
            </a:extLst>
          </p:cNvPr>
          <p:cNvSpPr txBox="1"/>
          <p:nvPr/>
        </p:nvSpPr>
        <p:spPr>
          <a:xfrm>
            <a:off x="6274287" y="5149762"/>
            <a:ext cx="548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1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4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D6781AB-AEF1-F770-2512-EE11ADBA634D}"/>
              </a:ext>
            </a:extLst>
          </p:cNvPr>
          <p:cNvSpPr/>
          <p:nvPr/>
        </p:nvSpPr>
        <p:spPr>
          <a:xfrm>
            <a:off x="1867342" y="5793543"/>
            <a:ext cx="108000" cy="10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9115B77-DEAB-4EF5-D940-4C009779C7D5}"/>
              </a:ext>
            </a:extLst>
          </p:cNvPr>
          <p:cNvSpPr/>
          <p:nvPr/>
        </p:nvSpPr>
        <p:spPr>
          <a:xfrm>
            <a:off x="2690188" y="5794063"/>
            <a:ext cx="108000" cy="10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03FA366-1991-7C63-F8F4-312326BD8D84}"/>
              </a:ext>
            </a:extLst>
          </p:cNvPr>
          <p:cNvSpPr/>
          <p:nvPr/>
        </p:nvSpPr>
        <p:spPr>
          <a:xfrm>
            <a:off x="3534863" y="5784501"/>
            <a:ext cx="108000" cy="10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1" name="直接连接符 20">
            <a:extLst>
              <a:ext uri="{FF2B5EF4-FFF2-40B4-BE49-F238E27FC236}">
                <a16:creationId xmlns:a16="http://schemas.microsoft.com/office/drawing/2014/main" id="{94DE8FB2-96AF-5FE9-324E-C2F3D9B3B01D}"/>
              </a:ext>
            </a:extLst>
          </p:cNvPr>
          <p:cNvCxnSpPr/>
          <p:nvPr/>
        </p:nvCxnSpPr>
        <p:spPr>
          <a:xfrm>
            <a:off x="2547860" y="3930111"/>
            <a:ext cx="4341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箭头: 右 88">
            <a:extLst>
              <a:ext uri="{FF2B5EF4-FFF2-40B4-BE49-F238E27FC236}">
                <a16:creationId xmlns:a16="http://schemas.microsoft.com/office/drawing/2014/main" id="{F82E5D20-6AD4-D391-34C4-174CA420FC1D}"/>
              </a:ext>
            </a:extLst>
          </p:cNvPr>
          <p:cNvSpPr/>
          <p:nvPr/>
        </p:nvSpPr>
        <p:spPr>
          <a:xfrm rot="5400000">
            <a:off x="2686571" y="3835466"/>
            <a:ext cx="151007" cy="172675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F5FBB3-3266-2FC4-F03B-8B6A53640FB6}"/>
              </a:ext>
            </a:extLst>
          </p:cNvPr>
          <p:cNvSpPr txBox="1"/>
          <p:nvPr/>
        </p:nvSpPr>
        <p:spPr>
          <a:xfrm>
            <a:off x="824558" y="880716"/>
            <a:ext cx="3876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Electronic structures and many-body level structures of </a:t>
            </a:r>
            <a:r>
              <a:rPr lang="en-US" altLang="zh-CN" dirty="0"/>
              <a:t>Ti</a:t>
            </a:r>
            <a:r>
              <a:rPr lang="en-SG" altLang="zh-CN" baseline="30000" dirty="0"/>
              <a:t>0</a:t>
            </a:r>
            <a:r>
              <a:rPr lang="en-SG" dirty="0"/>
              <a:t>-</a:t>
            </a:r>
            <a:r>
              <a:rPr lang="en-US" altLang="zh-CN" dirty="0"/>
              <a:t>W</a:t>
            </a:r>
            <a:r>
              <a:rPr lang="en-SG" dirty="0"/>
              <a:t>Se</a:t>
            </a:r>
            <a:r>
              <a:rPr lang="en-SG" baseline="-25000" dirty="0"/>
              <a:t>2</a:t>
            </a:r>
            <a:r>
              <a:rPr lang="en-SG" dirty="0"/>
              <a:t> by HSE06</a:t>
            </a:r>
            <a:endParaRPr lang="en-SG" baseline="-25000" dirty="0"/>
          </a:p>
        </p:txBody>
      </p:sp>
      <p:cxnSp>
        <p:nvCxnSpPr>
          <p:cNvPr id="105" name="连接符: 曲线 108">
            <a:extLst>
              <a:ext uri="{FF2B5EF4-FFF2-40B4-BE49-F238E27FC236}">
                <a16:creationId xmlns:a16="http://schemas.microsoft.com/office/drawing/2014/main" id="{0186B620-DB63-565F-BA74-C637C07719BA}"/>
              </a:ext>
            </a:extLst>
          </p:cNvPr>
          <p:cNvCxnSpPr>
            <a:cxnSpLocks/>
          </p:cNvCxnSpPr>
          <p:nvPr/>
        </p:nvCxnSpPr>
        <p:spPr>
          <a:xfrm rot="10800000" flipH="1">
            <a:off x="2535777" y="3294836"/>
            <a:ext cx="2839" cy="626969"/>
          </a:xfrm>
          <a:prstGeom prst="curvedConnector3">
            <a:avLst>
              <a:gd name="adj1" fmla="val -767051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10">
                <a:extLst>
                  <a:ext uri="{FF2B5EF4-FFF2-40B4-BE49-F238E27FC236}">
                    <a16:creationId xmlns:a16="http://schemas.microsoft.com/office/drawing/2014/main" id="{3EB281C2-65F0-4F13-469B-FEFBDB7743A7}"/>
                  </a:ext>
                </a:extLst>
              </p:cNvPr>
              <p:cNvSpPr txBox="1"/>
              <p:nvPr/>
            </p:nvSpPr>
            <p:spPr>
              <a:xfrm>
                <a:off x="2911577" y="3108072"/>
                <a:ext cx="3082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9" name="文本框 110">
                <a:extLst>
                  <a:ext uri="{FF2B5EF4-FFF2-40B4-BE49-F238E27FC236}">
                    <a16:creationId xmlns:a16="http://schemas.microsoft.com/office/drawing/2014/main" id="{3EB281C2-65F0-4F13-469B-FEFBDB774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577" y="3108072"/>
                <a:ext cx="308243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20EE8276-481F-C351-FD23-7D8207BF0AB8}"/>
                  </a:ext>
                </a:extLst>
              </p:cNvPr>
              <p:cNvSpPr txBox="1"/>
              <p:nvPr/>
            </p:nvSpPr>
            <p:spPr>
              <a:xfrm>
                <a:off x="2886011" y="2969944"/>
                <a:ext cx="3082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20EE8276-481F-C351-FD23-7D8207BF0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11" y="2969944"/>
                <a:ext cx="308243" cy="307777"/>
              </a:xfrm>
              <a:prstGeom prst="rect">
                <a:avLst/>
              </a:prstGeom>
              <a:blipFill>
                <a:blip r:embed="rId17"/>
                <a:stretch>
                  <a:fillRect r="-274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文本框 142">
            <a:extLst>
              <a:ext uri="{FF2B5EF4-FFF2-40B4-BE49-F238E27FC236}">
                <a16:creationId xmlns:a16="http://schemas.microsoft.com/office/drawing/2014/main" id="{F7CBFCDB-B013-E050-B49D-C442E6C2E1D4}"/>
              </a:ext>
            </a:extLst>
          </p:cNvPr>
          <p:cNvSpPr txBox="1"/>
          <p:nvPr/>
        </p:nvSpPr>
        <p:spPr>
          <a:xfrm>
            <a:off x="6263466" y="5016408"/>
            <a:ext cx="400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altLang="zh-CN" sz="1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4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42">
            <a:extLst>
              <a:ext uri="{FF2B5EF4-FFF2-40B4-BE49-F238E27FC236}">
                <a16:creationId xmlns:a16="http://schemas.microsoft.com/office/drawing/2014/main" id="{63C9FF7C-51F2-F38C-052D-B27595A25F47}"/>
              </a:ext>
            </a:extLst>
          </p:cNvPr>
          <p:cNvSpPr txBox="1"/>
          <p:nvPr/>
        </p:nvSpPr>
        <p:spPr>
          <a:xfrm>
            <a:off x="6677340" y="5732320"/>
            <a:ext cx="548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1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4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文本框 126">
            <a:extLst>
              <a:ext uri="{FF2B5EF4-FFF2-40B4-BE49-F238E27FC236}">
                <a16:creationId xmlns:a16="http://schemas.microsoft.com/office/drawing/2014/main" id="{8E3E0A7F-C141-FACE-B1E0-1A982163B300}"/>
              </a:ext>
            </a:extLst>
          </p:cNvPr>
          <p:cNvSpPr txBox="1"/>
          <p:nvPr/>
        </p:nvSpPr>
        <p:spPr>
          <a:xfrm>
            <a:off x="6143417" y="2493527"/>
            <a:ext cx="872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18.6 THz</a:t>
            </a:r>
          </a:p>
        </p:txBody>
      </p:sp>
      <p:cxnSp>
        <p:nvCxnSpPr>
          <p:cNvPr id="119" name="直接箭头连接符 124">
            <a:extLst>
              <a:ext uri="{FF2B5EF4-FFF2-40B4-BE49-F238E27FC236}">
                <a16:creationId xmlns:a16="http://schemas.microsoft.com/office/drawing/2014/main" id="{C5E6BEEB-10F7-5B94-57D4-A18666DAA99D}"/>
              </a:ext>
            </a:extLst>
          </p:cNvPr>
          <p:cNvCxnSpPr>
            <a:cxnSpLocks/>
          </p:cNvCxnSpPr>
          <p:nvPr/>
        </p:nvCxnSpPr>
        <p:spPr>
          <a:xfrm flipV="1">
            <a:off x="6026932" y="3224451"/>
            <a:ext cx="0" cy="2087697"/>
          </a:xfrm>
          <a:prstGeom prst="straightConnector1">
            <a:avLst/>
          </a:prstGeom>
          <a:ln w="28575" cap="flat" cmpd="sng" algn="ctr">
            <a:solidFill>
              <a:srgbClr val="E6A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0" name="文本框 142">
            <a:extLst>
              <a:ext uri="{FF2B5EF4-FFF2-40B4-BE49-F238E27FC236}">
                <a16:creationId xmlns:a16="http://schemas.microsoft.com/office/drawing/2014/main" id="{65E29AFA-07D7-48A3-53B1-613ABB7A2F11}"/>
              </a:ext>
            </a:extLst>
          </p:cNvPr>
          <p:cNvSpPr txBox="1"/>
          <p:nvPr/>
        </p:nvSpPr>
        <p:spPr>
          <a:xfrm>
            <a:off x="6266943" y="2944557"/>
            <a:ext cx="548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1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4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1" name="文本框 142">
            <a:extLst>
              <a:ext uri="{FF2B5EF4-FFF2-40B4-BE49-F238E27FC236}">
                <a16:creationId xmlns:a16="http://schemas.microsoft.com/office/drawing/2014/main" id="{FF4F7DB3-4D1E-1174-9E2F-0D95E841E5D6}"/>
              </a:ext>
            </a:extLst>
          </p:cNvPr>
          <p:cNvSpPr txBox="1"/>
          <p:nvPr/>
        </p:nvSpPr>
        <p:spPr>
          <a:xfrm>
            <a:off x="6265608" y="3090941"/>
            <a:ext cx="400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altLang="zh-CN" sz="1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4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2" name="文本框 142">
            <a:extLst>
              <a:ext uri="{FF2B5EF4-FFF2-40B4-BE49-F238E27FC236}">
                <a16:creationId xmlns:a16="http://schemas.microsoft.com/office/drawing/2014/main" id="{7DED0591-5432-9604-69DD-D3E56A60EC0B}"/>
              </a:ext>
            </a:extLst>
          </p:cNvPr>
          <p:cNvSpPr txBox="1"/>
          <p:nvPr/>
        </p:nvSpPr>
        <p:spPr>
          <a:xfrm>
            <a:off x="6626581" y="2012969"/>
            <a:ext cx="548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altLang="zh-CN" sz="1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4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AC6F35E1-F8AA-BB44-26C4-CC45AEEBCEB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67883" y="4657307"/>
            <a:ext cx="724967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32678F0C-13CC-AC35-9861-9BE5D419A62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98038" y="4668871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1317B185-15D2-BE73-DA6B-BE9995BF427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36012" y="4661693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10">
                <a:extLst>
                  <a:ext uri="{FF2B5EF4-FFF2-40B4-BE49-F238E27FC236}">
                    <a16:creationId xmlns:a16="http://schemas.microsoft.com/office/drawing/2014/main" id="{54B8F326-29C7-A1FF-1A32-15CFE2172B2B}"/>
                  </a:ext>
                </a:extLst>
              </p:cNvPr>
              <p:cNvSpPr txBox="1"/>
              <p:nvPr/>
            </p:nvSpPr>
            <p:spPr>
              <a:xfrm>
                <a:off x="1751776" y="4374688"/>
                <a:ext cx="3082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48" name="文本框 110">
                <a:extLst>
                  <a:ext uri="{FF2B5EF4-FFF2-40B4-BE49-F238E27FC236}">
                    <a16:creationId xmlns:a16="http://schemas.microsoft.com/office/drawing/2014/main" id="{54B8F326-29C7-A1FF-1A32-15CFE2172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776" y="4374688"/>
                <a:ext cx="308243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10">
                <a:extLst>
                  <a:ext uri="{FF2B5EF4-FFF2-40B4-BE49-F238E27FC236}">
                    <a16:creationId xmlns:a16="http://schemas.microsoft.com/office/drawing/2014/main" id="{BF4600B5-86BF-748C-C6B2-C8772609F67C}"/>
                  </a:ext>
                </a:extLst>
              </p:cNvPr>
              <p:cNvSpPr txBox="1"/>
              <p:nvPr/>
            </p:nvSpPr>
            <p:spPr>
              <a:xfrm>
                <a:off x="2615240" y="4385302"/>
                <a:ext cx="3082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49" name="文本框 110">
                <a:extLst>
                  <a:ext uri="{FF2B5EF4-FFF2-40B4-BE49-F238E27FC236}">
                    <a16:creationId xmlns:a16="http://schemas.microsoft.com/office/drawing/2014/main" id="{BF4600B5-86BF-748C-C6B2-C8772609F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240" y="4385302"/>
                <a:ext cx="308243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10">
                <a:extLst>
                  <a:ext uri="{FF2B5EF4-FFF2-40B4-BE49-F238E27FC236}">
                    <a16:creationId xmlns:a16="http://schemas.microsoft.com/office/drawing/2014/main" id="{C452A8B2-6CDA-218D-3D96-01493570611E}"/>
                  </a:ext>
                </a:extLst>
              </p:cNvPr>
              <p:cNvSpPr txBox="1"/>
              <p:nvPr/>
            </p:nvSpPr>
            <p:spPr>
              <a:xfrm>
                <a:off x="3373724" y="4389878"/>
                <a:ext cx="3082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50" name="文本框 110">
                <a:extLst>
                  <a:ext uri="{FF2B5EF4-FFF2-40B4-BE49-F238E27FC236}">
                    <a16:creationId xmlns:a16="http://schemas.microsoft.com/office/drawing/2014/main" id="{C452A8B2-6CDA-218D-3D96-014935706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724" y="4389878"/>
                <a:ext cx="308243" cy="307777"/>
              </a:xfrm>
              <a:prstGeom prst="rect">
                <a:avLst/>
              </a:prstGeom>
              <a:blipFill>
                <a:blip r:embed="rId17"/>
                <a:stretch>
                  <a:fillRect r="-274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Arrow: Up-Down 157">
            <a:extLst>
              <a:ext uri="{FF2B5EF4-FFF2-40B4-BE49-F238E27FC236}">
                <a16:creationId xmlns:a16="http://schemas.microsoft.com/office/drawing/2014/main" id="{29DAB15D-2EE9-51F1-143F-DE0EC7E70EF8}"/>
              </a:ext>
            </a:extLst>
          </p:cNvPr>
          <p:cNvSpPr/>
          <p:nvPr/>
        </p:nvSpPr>
        <p:spPr>
          <a:xfrm>
            <a:off x="6057509" y="2190274"/>
            <a:ext cx="200115" cy="929836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5" name="组合 79">
            <a:extLst>
              <a:ext uri="{FF2B5EF4-FFF2-40B4-BE49-F238E27FC236}">
                <a16:creationId xmlns:a16="http://schemas.microsoft.com/office/drawing/2014/main" id="{5272B3FA-DE38-6211-6967-334ACF1C5DBB}"/>
              </a:ext>
            </a:extLst>
          </p:cNvPr>
          <p:cNvGrpSpPr/>
          <p:nvPr/>
        </p:nvGrpSpPr>
        <p:grpSpPr>
          <a:xfrm>
            <a:off x="4827135" y="579189"/>
            <a:ext cx="3549033" cy="1140506"/>
            <a:chOff x="5779514" y="2680335"/>
            <a:chExt cx="3705939" cy="1140506"/>
          </a:xfrm>
        </p:grpSpPr>
        <p:sp>
          <p:nvSpPr>
            <p:cNvPr id="6" name="文本框 72">
              <a:extLst>
                <a:ext uri="{FF2B5EF4-FFF2-40B4-BE49-F238E27FC236}">
                  <a16:creationId xmlns:a16="http://schemas.microsoft.com/office/drawing/2014/main" id="{8D00FEBD-7710-B675-7A22-5F1DAD9BAE64}"/>
                </a:ext>
              </a:extLst>
            </p:cNvPr>
            <p:cNvSpPr txBox="1"/>
            <p:nvPr/>
          </p:nvSpPr>
          <p:spPr>
            <a:xfrm>
              <a:off x="5779514" y="2680335"/>
              <a:ext cx="33403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C</a:t>
              </a:r>
              <a:r>
                <a:rPr lang="en-US" altLang="zh-CN" sz="1400" baseline="-25000" dirty="0"/>
                <a:t>2v</a:t>
              </a:r>
              <a:r>
                <a:rPr lang="en-US" altLang="zh-CN" sz="1400" dirty="0"/>
                <a:t>  E   C</a:t>
              </a:r>
              <a:r>
                <a:rPr lang="en-US" altLang="zh-CN" sz="1400" baseline="-25000" dirty="0"/>
                <a:t>2</a:t>
              </a:r>
              <a:r>
                <a:rPr lang="en-US" altLang="zh-CN" sz="1400" dirty="0"/>
                <a:t>  </a:t>
              </a:r>
              <a:r>
                <a:rPr lang="en-US" altLang="zh-CN" sz="1400" dirty="0" err="1"/>
                <a:t>σ</a:t>
              </a:r>
              <a:r>
                <a:rPr lang="en-US" altLang="zh-CN" sz="1400" baseline="-25000" dirty="0" err="1"/>
                <a:t>v</a:t>
              </a:r>
              <a:r>
                <a:rPr lang="en-US" altLang="zh-CN" sz="1400" dirty="0"/>
                <a:t>(</a:t>
              </a:r>
              <a:r>
                <a:rPr lang="en-US" altLang="zh-CN" sz="1400" dirty="0" err="1"/>
                <a:t>yz</a:t>
              </a:r>
              <a:r>
                <a:rPr lang="en-US" altLang="zh-CN" sz="1400" dirty="0"/>
                <a:t>) </a:t>
              </a:r>
              <a:r>
                <a:rPr lang="en-US" altLang="zh-CN" sz="1400" dirty="0" err="1"/>
                <a:t>σ</a:t>
              </a:r>
              <a:r>
                <a:rPr lang="en-US" altLang="zh-CN" sz="1400" baseline="-25000" dirty="0" err="1"/>
                <a:t>v</a:t>
              </a:r>
              <a:r>
                <a:rPr lang="en-US" altLang="zh-CN" sz="1400" dirty="0"/>
                <a:t>(</a:t>
              </a:r>
              <a:r>
                <a:rPr lang="en-US" altLang="zh-CN" sz="1400" dirty="0" err="1"/>
                <a:t>xy</a:t>
              </a:r>
              <a:r>
                <a:rPr lang="en-US" altLang="zh-CN" sz="1400" dirty="0"/>
                <a:t>) linear quadratic</a:t>
              </a:r>
            </a:p>
          </p:txBody>
        </p:sp>
        <p:sp>
          <p:nvSpPr>
            <p:cNvPr id="8" name="文本框 73">
              <a:extLst>
                <a:ext uri="{FF2B5EF4-FFF2-40B4-BE49-F238E27FC236}">
                  <a16:creationId xmlns:a16="http://schemas.microsoft.com/office/drawing/2014/main" id="{8D591EE9-3CC4-76C4-A72E-CD4A3127A41D}"/>
                </a:ext>
              </a:extLst>
            </p:cNvPr>
            <p:cNvSpPr txBox="1"/>
            <p:nvPr/>
          </p:nvSpPr>
          <p:spPr>
            <a:xfrm>
              <a:off x="5832975" y="2929902"/>
              <a:ext cx="3630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</a:t>
              </a:r>
              <a:r>
                <a:rPr lang="en-US" altLang="zh-CN" sz="1400" baseline="-25000" dirty="0"/>
                <a:t>1</a:t>
              </a:r>
              <a:r>
                <a:rPr lang="en-US" altLang="zh-CN" sz="1400" dirty="0"/>
                <a:t> +1  +1   +1    +1           y       x</a:t>
              </a:r>
              <a:r>
                <a:rPr lang="en-US" altLang="zh-CN" sz="1400" baseline="30000" dirty="0"/>
                <a:t>2</a:t>
              </a:r>
              <a:r>
                <a:rPr lang="en-US" altLang="zh-CN" sz="1400" dirty="0"/>
                <a:t>, y</a:t>
              </a:r>
              <a:r>
                <a:rPr lang="en-US" altLang="zh-CN" sz="1400" baseline="30000" dirty="0"/>
                <a:t>2</a:t>
              </a:r>
              <a:r>
                <a:rPr lang="en-US" altLang="zh-CN" sz="1400" dirty="0"/>
                <a:t>, z</a:t>
              </a:r>
              <a:r>
                <a:rPr lang="en-US" altLang="zh-CN" sz="1400" baseline="30000" dirty="0"/>
                <a:t>2</a:t>
              </a:r>
              <a:r>
                <a:rPr lang="en-US" altLang="zh-CN" sz="1400" dirty="0"/>
                <a:t> </a:t>
              </a:r>
              <a:endParaRPr lang="zh-CN" altLang="en-US" sz="1400" dirty="0"/>
            </a:p>
          </p:txBody>
        </p:sp>
        <p:sp>
          <p:nvSpPr>
            <p:cNvPr id="9" name="文本框 31">
              <a:extLst>
                <a:ext uri="{FF2B5EF4-FFF2-40B4-BE49-F238E27FC236}">
                  <a16:creationId xmlns:a16="http://schemas.microsoft.com/office/drawing/2014/main" id="{62AB41A1-D60F-EDC5-94EB-692E1FC33E49}"/>
                </a:ext>
              </a:extLst>
            </p:cNvPr>
            <p:cNvSpPr txBox="1"/>
            <p:nvPr/>
          </p:nvSpPr>
          <p:spPr>
            <a:xfrm>
              <a:off x="5840362" y="3126679"/>
              <a:ext cx="3630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</a:t>
              </a:r>
              <a:r>
                <a:rPr lang="en-US" altLang="zh-CN" sz="1400" baseline="-25000" dirty="0"/>
                <a:t>2</a:t>
              </a:r>
              <a:r>
                <a:rPr lang="en-US" altLang="zh-CN" sz="1400" dirty="0"/>
                <a:t> +1  +1   -1     -1           R</a:t>
              </a:r>
              <a:r>
                <a:rPr lang="en-US" altLang="zh-CN" sz="1400" baseline="-25000" dirty="0"/>
                <a:t>y</a:t>
              </a:r>
              <a:r>
                <a:rPr lang="en-US" altLang="zh-CN" sz="1400" dirty="0"/>
                <a:t>           </a:t>
              </a:r>
              <a:r>
                <a:rPr lang="en-US" altLang="zh-CN" sz="1400" dirty="0" err="1"/>
                <a:t>xz</a:t>
              </a:r>
              <a:endParaRPr lang="zh-CN" altLang="en-US" sz="1400" dirty="0"/>
            </a:p>
          </p:txBody>
        </p:sp>
        <p:sp>
          <p:nvSpPr>
            <p:cNvPr id="11" name="文本框 52">
              <a:extLst>
                <a:ext uri="{FF2B5EF4-FFF2-40B4-BE49-F238E27FC236}">
                  <a16:creationId xmlns:a16="http://schemas.microsoft.com/office/drawing/2014/main" id="{09258A0C-803B-BADA-65D8-CF48A19A973A}"/>
                </a:ext>
              </a:extLst>
            </p:cNvPr>
            <p:cNvSpPr txBox="1"/>
            <p:nvPr/>
          </p:nvSpPr>
          <p:spPr>
            <a:xfrm>
              <a:off x="5847749" y="3314681"/>
              <a:ext cx="3630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B</a:t>
              </a:r>
              <a:r>
                <a:rPr lang="en-US" altLang="zh-CN" sz="1400" baseline="-25000" dirty="0"/>
                <a:t>1</a:t>
              </a:r>
              <a:r>
                <a:rPr lang="en-US" altLang="zh-CN" sz="1400" dirty="0"/>
                <a:t> +1  -1   +1     -1         z, R</a:t>
              </a:r>
              <a:r>
                <a:rPr lang="en-US" altLang="zh-CN" sz="1400" baseline="-25000" dirty="0"/>
                <a:t>x</a:t>
              </a:r>
              <a:r>
                <a:rPr lang="en-US" altLang="zh-CN" sz="1400" dirty="0"/>
                <a:t>         </a:t>
              </a:r>
              <a:r>
                <a:rPr lang="en-US" altLang="zh-CN" sz="1400" dirty="0" err="1"/>
                <a:t>yz</a:t>
              </a:r>
              <a:endParaRPr lang="zh-CN" altLang="en-US" sz="1400" dirty="0"/>
            </a:p>
          </p:txBody>
        </p:sp>
        <p:sp>
          <p:nvSpPr>
            <p:cNvPr id="13" name="文本框 74">
              <a:extLst>
                <a:ext uri="{FF2B5EF4-FFF2-40B4-BE49-F238E27FC236}">
                  <a16:creationId xmlns:a16="http://schemas.microsoft.com/office/drawing/2014/main" id="{B9208930-CE3E-B406-9D35-BA0FBB2AFBEA}"/>
                </a:ext>
              </a:extLst>
            </p:cNvPr>
            <p:cNvSpPr txBox="1"/>
            <p:nvPr/>
          </p:nvSpPr>
          <p:spPr>
            <a:xfrm>
              <a:off x="5855136" y="3513064"/>
              <a:ext cx="3630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B</a:t>
              </a:r>
              <a:r>
                <a:rPr lang="en-US" altLang="zh-CN" sz="1400" baseline="-25000" dirty="0"/>
                <a:t>2</a:t>
              </a:r>
              <a:r>
                <a:rPr lang="en-US" altLang="zh-CN" sz="1400" dirty="0"/>
                <a:t> +1  -1   -1     +1         x, R</a:t>
              </a:r>
              <a:r>
                <a:rPr lang="en-US" altLang="zh-CN" sz="1400" baseline="-25000" dirty="0"/>
                <a:t>z</a:t>
              </a:r>
              <a:r>
                <a:rPr lang="en-US" altLang="zh-CN" sz="1400" dirty="0"/>
                <a:t>         </a:t>
              </a:r>
              <a:r>
                <a:rPr lang="en-US" altLang="zh-CN" sz="1400" dirty="0" err="1"/>
                <a:t>xy</a:t>
              </a:r>
              <a:endParaRPr lang="zh-CN" altLang="en-US" sz="14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96DDDE-AEA7-C87D-1B51-9E81C27F6B8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5334" y="5150528"/>
            <a:ext cx="1101789" cy="823559"/>
          </a:xfrm>
          <a:prstGeom prst="rect">
            <a:avLst/>
          </a:prstGeom>
        </p:spPr>
      </p:pic>
      <p:sp>
        <p:nvSpPr>
          <p:cNvPr id="20" name="文本框 131">
            <a:extLst>
              <a:ext uri="{FF2B5EF4-FFF2-40B4-BE49-F238E27FC236}">
                <a16:creationId xmlns:a16="http://schemas.microsoft.com/office/drawing/2014/main" id="{A53A32D5-D28C-D207-3A3F-7693B313FCC2}"/>
              </a:ext>
            </a:extLst>
          </p:cNvPr>
          <p:cNvSpPr txBox="1"/>
          <p:nvPr/>
        </p:nvSpPr>
        <p:spPr>
          <a:xfrm>
            <a:off x="7508852" y="1622833"/>
            <a:ext cx="6239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S = 0</a:t>
            </a:r>
          </a:p>
        </p:txBody>
      </p:sp>
      <p:sp>
        <p:nvSpPr>
          <p:cNvPr id="22" name="文本框 148">
            <a:extLst>
              <a:ext uri="{FF2B5EF4-FFF2-40B4-BE49-F238E27FC236}">
                <a16:creationId xmlns:a16="http://schemas.microsoft.com/office/drawing/2014/main" id="{0DD4F662-75D0-D69D-23EE-788430B1DBB2}"/>
              </a:ext>
            </a:extLst>
          </p:cNvPr>
          <p:cNvSpPr txBox="1"/>
          <p:nvPr/>
        </p:nvSpPr>
        <p:spPr>
          <a:xfrm>
            <a:off x="8191971" y="4931158"/>
            <a:ext cx="66277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b="1" baseline="30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1600" b="1" baseline="-25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600" b="1" baseline="-25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直接连接符 132">
            <a:extLst>
              <a:ext uri="{FF2B5EF4-FFF2-40B4-BE49-F238E27FC236}">
                <a16:creationId xmlns:a16="http://schemas.microsoft.com/office/drawing/2014/main" id="{C4AD8D46-9BEC-4AC5-BB67-80F146E8A128}"/>
              </a:ext>
            </a:extLst>
          </p:cNvPr>
          <p:cNvCxnSpPr/>
          <p:nvPr/>
        </p:nvCxnSpPr>
        <p:spPr>
          <a:xfrm>
            <a:off x="7164173" y="5094104"/>
            <a:ext cx="108218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130">
            <a:extLst>
              <a:ext uri="{FF2B5EF4-FFF2-40B4-BE49-F238E27FC236}">
                <a16:creationId xmlns:a16="http://schemas.microsoft.com/office/drawing/2014/main" id="{8A82115C-8107-CA2B-01F1-D0B2EA7F5854}"/>
              </a:ext>
            </a:extLst>
          </p:cNvPr>
          <p:cNvSpPr txBox="1"/>
          <p:nvPr/>
        </p:nvSpPr>
        <p:spPr>
          <a:xfrm>
            <a:off x="5461595" y="1640169"/>
            <a:ext cx="62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800" dirty="0"/>
              <a:t>S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9">
                <a:extLst>
                  <a:ext uri="{FF2B5EF4-FFF2-40B4-BE49-F238E27FC236}">
                    <a16:creationId xmlns:a16="http://schemas.microsoft.com/office/drawing/2014/main" id="{E03AEA12-E31F-3F16-7BD2-D545FB0D8813}"/>
                  </a:ext>
                </a:extLst>
              </p:cNvPr>
              <p:cNvSpPr txBox="1"/>
              <p:nvPr/>
            </p:nvSpPr>
            <p:spPr>
              <a:xfrm>
                <a:off x="7073819" y="2857862"/>
                <a:ext cx="1511248" cy="265970"/>
              </a:xfrm>
              <a:prstGeom prst="rect">
                <a:avLst/>
              </a:prstGeom>
              <a:noFill/>
              <a:ln w="19050">
                <a:solidFill>
                  <a:srgbClr val="1C48AA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⨂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𝑆𝑂𝐶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⨂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⊅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8" name="文本框 19">
                <a:extLst>
                  <a:ext uri="{FF2B5EF4-FFF2-40B4-BE49-F238E27FC236}">
                    <a16:creationId xmlns:a16="http://schemas.microsoft.com/office/drawing/2014/main" id="{E03AEA12-E31F-3F16-7BD2-D545FB0D8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19" y="2857862"/>
                <a:ext cx="1511248" cy="265970"/>
              </a:xfrm>
              <a:prstGeom prst="rect">
                <a:avLst/>
              </a:prstGeom>
              <a:blipFill>
                <a:blip r:embed="rId24"/>
                <a:stretch>
                  <a:fillRect l="-1992" r="-1594" b="-21739"/>
                </a:stretch>
              </a:blipFill>
              <a:ln w="19050">
                <a:solidFill>
                  <a:srgbClr val="1C48AA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456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>
            <a:extLst>
              <a:ext uri="{FF2B5EF4-FFF2-40B4-BE49-F238E27FC236}">
                <a16:creationId xmlns:a16="http://schemas.microsoft.com/office/drawing/2014/main" id="{62E0700A-FC23-603F-32A7-1974EDC0F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085" y="5672684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1C68248F-8E7A-582B-290D-52FE0EB7D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732" y="5672116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B4D0B4AA-B51E-21F9-0818-DD4C80FEA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385" y="5680921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文本框 2">
            <a:extLst>
              <a:ext uri="{FF2B5EF4-FFF2-40B4-BE49-F238E27FC236}">
                <a16:creationId xmlns:a16="http://schemas.microsoft.com/office/drawing/2014/main" id="{BF15830C-67F5-D25B-A9E5-EEDC5422104D}"/>
              </a:ext>
            </a:extLst>
          </p:cNvPr>
          <p:cNvSpPr txBox="1"/>
          <p:nvPr/>
        </p:nvSpPr>
        <p:spPr>
          <a:xfrm>
            <a:off x="0" y="0"/>
            <a:ext cx="809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THz qubit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92D9C-7B36-5E00-E048-0D2622F18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t>17</a:t>
            </a:fld>
            <a:endParaRPr lang="en-SG"/>
          </a:p>
        </p:txBody>
      </p:sp>
      <p:cxnSp>
        <p:nvCxnSpPr>
          <p:cNvPr id="123" name="直接连接符 114">
            <a:extLst>
              <a:ext uri="{FF2B5EF4-FFF2-40B4-BE49-F238E27FC236}">
                <a16:creationId xmlns:a16="http://schemas.microsoft.com/office/drawing/2014/main" id="{BE968E54-A54E-2511-F46D-EFCFCBC312E8}"/>
              </a:ext>
            </a:extLst>
          </p:cNvPr>
          <p:cNvCxnSpPr/>
          <p:nvPr/>
        </p:nvCxnSpPr>
        <p:spPr>
          <a:xfrm>
            <a:off x="6192253" y="5765421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15">
            <a:extLst>
              <a:ext uri="{FF2B5EF4-FFF2-40B4-BE49-F238E27FC236}">
                <a16:creationId xmlns:a16="http://schemas.microsoft.com/office/drawing/2014/main" id="{7136A2C9-FD02-22BD-C2B1-19F79DAF4A30}"/>
              </a:ext>
            </a:extLst>
          </p:cNvPr>
          <p:cNvCxnSpPr/>
          <p:nvPr/>
        </p:nvCxnSpPr>
        <p:spPr>
          <a:xfrm>
            <a:off x="6192253" y="6009401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16">
            <a:extLst>
              <a:ext uri="{FF2B5EF4-FFF2-40B4-BE49-F238E27FC236}">
                <a16:creationId xmlns:a16="http://schemas.microsoft.com/office/drawing/2014/main" id="{C2FADAEA-2C07-39BE-F4B4-809F566DD174}"/>
              </a:ext>
            </a:extLst>
          </p:cNvPr>
          <p:cNvCxnSpPr/>
          <p:nvPr/>
        </p:nvCxnSpPr>
        <p:spPr>
          <a:xfrm>
            <a:off x="5735054" y="5341599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17">
            <a:extLst>
              <a:ext uri="{FF2B5EF4-FFF2-40B4-BE49-F238E27FC236}">
                <a16:creationId xmlns:a16="http://schemas.microsoft.com/office/drawing/2014/main" id="{1E71DB02-21B7-9F47-A050-D7C8AF55A23C}"/>
              </a:ext>
            </a:extLst>
          </p:cNvPr>
          <p:cNvCxnSpPr/>
          <p:nvPr/>
        </p:nvCxnSpPr>
        <p:spPr>
          <a:xfrm>
            <a:off x="6153475" y="2616004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18">
            <a:extLst>
              <a:ext uri="{FF2B5EF4-FFF2-40B4-BE49-F238E27FC236}">
                <a16:creationId xmlns:a16="http://schemas.microsoft.com/office/drawing/2014/main" id="{CB92D70B-1C49-0330-ACDC-1F9CD426D4A6}"/>
              </a:ext>
            </a:extLst>
          </p:cNvPr>
          <p:cNvCxnSpPr/>
          <p:nvPr/>
        </p:nvCxnSpPr>
        <p:spPr>
          <a:xfrm>
            <a:off x="6153475" y="3014337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19">
            <a:extLst>
              <a:ext uri="{FF2B5EF4-FFF2-40B4-BE49-F238E27FC236}">
                <a16:creationId xmlns:a16="http://schemas.microsoft.com/office/drawing/2014/main" id="{316554C8-AFB5-6B48-C07F-80FB3B09CCC6}"/>
              </a:ext>
            </a:extLst>
          </p:cNvPr>
          <p:cNvCxnSpPr/>
          <p:nvPr/>
        </p:nvCxnSpPr>
        <p:spPr>
          <a:xfrm>
            <a:off x="5735054" y="2197512"/>
            <a:ext cx="108218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121">
            <a:extLst>
              <a:ext uri="{FF2B5EF4-FFF2-40B4-BE49-F238E27FC236}">
                <a16:creationId xmlns:a16="http://schemas.microsoft.com/office/drawing/2014/main" id="{737D4A21-AA47-4AF5-1E20-47FCC01D0561}"/>
              </a:ext>
            </a:extLst>
          </p:cNvPr>
          <p:cNvCxnSpPr>
            <a:cxnSpLocks/>
          </p:cNvCxnSpPr>
          <p:nvPr/>
        </p:nvCxnSpPr>
        <p:spPr>
          <a:xfrm flipV="1">
            <a:off x="6428237" y="2187576"/>
            <a:ext cx="0" cy="3831985"/>
          </a:xfrm>
          <a:prstGeom prst="straightConnector1">
            <a:avLst/>
          </a:prstGeom>
          <a:ln w="28575" cap="flat" cmpd="sng" algn="ctr">
            <a:solidFill>
              <a:srgbClr val="E6A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1" name="直接箭头连接符 123">
            <a:extLst>
              <a:ext uri="{FF2B5EF4-FFF2-40B4-BE49-F238E27FC236}">
                <a16:creationId xmlns:a16="http://schemas.microsoft.com/office/drawing/2014/main" id="{1FAC3B9B-BF2B-30CE-B229-36702F4C7883}"/>
              </a:ext>
            </a:extLst>
          </p:cNvPr>
          <p:cNvCxnSpPr>
            <a:cxnSpLocks/>
          </p:cNvCxnSpPr>
          <p:nvPr/>
        </p:nvCxnSpPr>
        <p:spPr>
          <a:xfrm flipH="1" flipV="1">
            <a:off x="6333110" y="2615157"/>
            <a:ext cx="0" cy="3163252"/>
          </a:xfrm>
          <a:prstGeom prst="straightConnector1">
            <a:avLst/>
          </a:prstGeom>
          <a:ln w="28575" cap="flat" cmpd="sng" algn="ctr">
            <a:solidFill>
              <a:srgbClr val="E6A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2" name="直接箭头连接符 124">
            <a:extLst>
              <a:ext uri="{FF2B5EF4-FFF2-40B4-BE49-F238E27FC236}">
                <a16:creationId xmlns:a16="http://schemas.microsoft.com/office/drawing/2014/main" id="{6C18FB42-57DD-716C-F869-92CBEB0FAF81}"/>
              </a:ext>
            </a:extLst>
          </p:cNvPr>
          <p:cNvCxnSpPr>
            <a:cxnSpLocks/>
            <a:endCxn id="75" idx="3"/>
          </p:cNvCxnSpPr>
          <p:nvPr/>
        </p:nvCxnSpPr>
        <p:spPr>
          <a:xfrm flipH="1" flipV="1">
            <a:off x="6218987" y="3003322"/>
            <a:ext cx="0" cy="2333528"/>
          </a:xfrm>
          <a:prstGeom prst="straightConnector1">
            <a:avLst/>
          </a:prstGeom>
          <a:ln w="28575" cap="flat" cmpd="sng" algn="ctr">
            <a:solidFill>
              <a:srgbClr val="E6A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4" name="文本框 126">
            <a:extLst>
              <a:ext uri="{FF2B5EF4-FFF2-40B4-BE49-F238E27FC236}">
                <a16:creationId xmlns:a16="http://schemas.microsoft.com/office/drawing/2014/main" id="{6A1C3CC9-07C2-2304-C7DC-19350249C7A4}"/>
              </a:ext>
            </a:extLst>
          </p:cNvPr>
          <p:cNvSpPr txBox="1"/>
          <p:nvPr/>
        </p:nvSpPr>
        <p:spPr>
          <a:xfrm>
            <a:off x="6904190" y="5294631"/>
            <a:ext cx="87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|</a:t>
            </a:r>
            <a:r>
              <a:rPr lang="en-US" altLang="zh-CN" sz="1400" b="1" dirty="0" err="1">
                <a:solidFill>
                  <a:srgbClr val="FF0000"/>
                </a:solidFill>
              </a:rPr>
              <a:t>ZFS</a:t>
            </a:r>
            <a:r>
              <a:rPr lang="en-US" altLang="zh-CN" sz="1400" b="1" baseline="-25000" dirty="0" err="1">
                <a:solidFill>
                  <a:srgbClr val="FF0000"/>
                </a:solidFill>
              </a:rPr>
              <a:t>g</a:t>
            </a:r>
            <a:r>
              <a:rPr lang="en-US" altLang="zh-CN" sz="1400" b="1" dirty="0">
                <a:solidFill>
                  <a:srgbClr val="FF0000"/>
                </a:solidFill>
              </a:rPr>
              <a:t>|</a:t>
            </a:r>
          </a:p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0.05 THz</a:t>
            </a:r>
          </a:p>
        </p:txBody>
      </p:sp>
      <p:sp>
        <p:nvSpPr>
          <p:cNvPr id="143" name="左大括号 139">
            <a:extLst>
              <a:ext uri="{FF2B5EF4-FFF2-40B4-BE49-F238E27FC236}">
                <a16:creationId xmlns:a16="http://schemas.microsoft.com/office/drawing/2014/main" id="{62F80E41-A823-E1E8-1A94-ED5815538117}"/>
              </a:ext>
            </a:extLst>
          </p:cNvPr>
          <p:cNvSpPr/>
          <p:nvPr/>
        </p:nvSpPr>
        <p:spPr>
          <a:xfrm>
            <a:off x="5284119" y="5341599"/>
            <a:ext cx="161476" cy="704582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左大括号 141">
            <a:extLst>
              <a:ext uri="{FF2B5EF4-FFF2-40B4-BE49-F238E27FC236}">
                <a16:creationId xmlns:a16="http://schemas.microsoft.com/office/drawing/2014/main" id="{B80AEEF1-CEDE-1280-61C1-EC9F3A5658A2}"/>
              </a:ext>
            </a:extLst>
          </p:cNvPr>
          <p:cNvSpPr/>
          <p:nvPr/>
        </p:nvSpPr>
        <p:spPr>
          <a:xfrm>
            <a:off x="5255748" y="2217025"/>
            <a:ext cx="205076" cy="803016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145">
                <a:extLst>
                  <a:ext uri="{FF2B5EF4-FFF2-40B4-BE49-F238E27FC236}">
                    <a16:creationId xmlns:a16="http://schemas.microsoft.com/office/drawing/2014/main" id="{DBD40324-A59D-1CCF-BD7B-5FCBFEED7D64}"/>
                  </a:ext>
                </a:extLst>
              </p:cNvPr>
              <p:cNvSpPr txBox="1"/>
              <p:nvPr/>
            </p:nvSpPr>
            <p:spPr>
              <a:xfrm>
                <a:off x="5399783" y="5177726"/>
                <a:ext cx="368231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altLang="zh-CN" sz="1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CN" altLang="en-US" sz="14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0" name="文本框 145">
                <a:extLst>
                  <a:ext uri="{FF2B5EF4-FFF2-40B4-BE49-F238E27FC236}">
                    <a16:creationId xmlns:a16="http://schemas.microsoft.com/office/drawing/2014/main" id="{DBD40324-A59D-1CCF-BD7B-5FCBFEED7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783" y="5177726"/>
                <a:ext cx="368231" cy="302840"/>
              </a:xfrm>
              <a:prstGeom prst="rect">
                <a:avLst/>
              </a:prstGeom>
              <a:blipFill>
                <a:blip r:embed="rId5"/>
                <a:stretch>
                  <a:fillRect l="-21667" t="-102000" r="-103333" b="-164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145">
                <a:extLst>
                  <a:ext uri="{FF2B5EF4-FFF2-40B4-BE49-F238E27FC236}">
                    <a16:creationId xmlns:a16="http://schemas.microsoft.com/office/drawing/2014/main" id="{3E6ABBB1-5769-626C-B4C7-A5EE2DB7CC8A}"/>
                  </a:ext>
                </a:extLst>
              </p:cNvPr>
              <p:cNvSpPr txBox="1"/>
              <p:nvPr/>
            </p:nvSpPr>
            <p:spPr>
              <a:xfrm>
                <a:off x="5804151" y="5778409"/>
                <a:ext cx="368231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altLang="zh-CN" sz="1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±</m:t>
                          </m:r>
                        </m:e>
                      </m:d>
                    </m:oMath>
                  </m:oMathPara>
                </a14:m>
                <a:endParaRPr lang="zh-CN" altLang="en-US" sz="14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1" name="文本框 145">
                <a:extLst>
                  <a:ext uri="{FF2B5EF4-FFF2-40B4-BE49-F238E27FC236}">
                    <a16:creationId xmlns:a16="http://schemas.microsoft.com/office/drawing/2014/main" id="{3E6ABBB1-5769-626C-B4C7-A5EE2DB7C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151" y="5778409"/>
                <a:ext cx="368231" cy="302840"/>
              </a:xfrm>
              <a:prstGeom prst="rect">
                <a:avLst/>
              </a:prstGeom>
              <a:blipFill>
                <a:blip r:embed="rId6"/>
                <a:stretch>
                  <a:fillRect l="-9836" t="-102000" r="-111475" b="-164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145">
                <a:extLst>
                  <a:ext uri="{FF2B5EF4-FFF2-40B4-BE49-F238E27FC236}">
                    <a16:creationId xmlns:a16="http://schemas.microsoft.com/office/drawing/2014/main" id="{053E9F5D-F945-C288-717E-40A61C480A5F}"/>
                  </a:ext>
                </a:extLst>
              </p:cNvPr>
              <p:cNvSpPr txBox="1"/>
              <p:nvPr/>
            </p:nvSpPr>
            <p:spPr>
              <a:xfrm>
                <a:off x="5850756" y="2851902"/>
                <a:ext cx="368231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altLang="zh-CN" sz="1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CN" altLang="en-US" sz="14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5" name="文本框 145">
                <a:extLst>
                  <a:ext uri="{FF2B5EF4-FFF2-40B4-BE49-F238E27FC236}">
                    <a16:creationId xmlns:a16="http://schemas.microsoft.com/office/drawing/2014/main" id="{053E9F5D-F945-C288-717E-40A61C480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56" y="2851902"/>
                <a:ext cx="368231" cy="302840"/>
              </a:xfrm>
              <a:prstGeom prst="rect">
                <a:avLst/>
              </a:prstGeom>
              <a:blipFill>
                <a:blip r:embed="rId7"/>
                <a:stretch>
                  <a:fillRect l="-21667" t="-102000" r="-103333" b="-164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145">
                <a:extLst>
                  <a:ext uri="{FF2B5EF4-FFF2-40B4-BE49-F238E27FC236}">
                    <a16:creationId xmlns:a16="http://schemas.microsoft.com/office/drawing/2014/main" id="{39D03CB5-249F-FE85-D3E6-3439497BE1D0}"/>
                  </a:ext>
                </a:extLst>
              </p:cNvPr>
              <p:cNvSpPr txBox="1"/>
              <p:nvPr/>
            </p:nvSpPr>
            <p:spPr>
              <a:xfrm>
                <a:off x="5387646" y="2022804"/>
                <a:ext cx="368231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altLang="zh-CN" sz="1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zh-CN" altLang="en-US" sz="14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6" name="文本框 145">
                <a:extLst>
                  <a:ext uri="{FF2B5EF4-FFF2-40B4-BE49-F238E27FC236}">
                    <a16:creationId xmlns:a16="http://schemas.microsoft.com/office/drawing/2014/main" id="{39D03CB5-249F-FE85-D3E6-3439497BE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646" y="2022804"/>
                <a:ext cx="368231" cy="302840"/>
              </a:xfrm>
              <a:prstGeom prst="rect">
                <a:avLst/>
              </a:prstGeom>
              <a:blipFill>
                <a:blip r:embed="rId8"/>
                <a:stretch>
                  <a:fillRect l="-11667" t="-102000" r="-113333" b="-164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文本框 126">
            <a:extLst>
              <a:ext uri="{FF2B5EF4-FFF2-40B4-BE49-F238E27FC236}">
                <a16:creationId xmlns:a16="http://schemas.microsoft.com/office/drawing/2014/main" id="{A1FD5AF3-DFDF-C43D-4B0C-AA13E437D9F2}"/>
              </a:ext>
            </a:extLst>
          </p:cNvPr>
          <p:cNvSpPr txBox="1"/>
          <p:nvPr/>
        </p:nvSpPr>
        <p:spPr>
          <a:xfrm>
            <a:off x="6270510" y="2287908"/>
            <a:ext cx="951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SG" altLang="zh-CN" sz="1400" b="1" dirty="0">
                <a:solidFill>
                  <a:srgbClr val="FF0000"/>
                </a:solidFill>
              </a:rPr>
              <a:t>0.3</a:t>
            </a:r>
            <a:r>
              <a:rPr lang="en-US" altLang="zh-CN" sz="1400" b="1" dirty="0">
                <a:solidFill>
                  <a:srgbClr val="FF0000"/>
                </a:solidFill>
              </a:rPr>
              <a:t> THz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FF4B31D-C760-C762-8583-12CAEA8A23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1537" y="5392919"/>
            <a:ext cx="405559" cy="365884"/>
          </a:xfrm>
          <a:prstGeom prst="rect">
            <a:avLst/>
          </a:prstGeom>
        </p:spPr>
      </p:pic>
      <p:sp>
        <p:nvSpPr>
          <p:cNvPr id="69" name="文本框 120">
            <a:extLst>
              <a:ext uri="{FF2B5EF4-FFF2-40B4-BE49-F238E27FC236}">
                <a16:creationId xmlns:a16="http://schemas.microsoft.com/office/drawing/2014/main" id="{C7718669-AC70-77A0-E756-EABF2008F509}"/>
              </a:ext>
            </a:extLst>
          </p:cNvPr>
          <p:cNvSpPr txBox="1"/>
          <p:nvPr/>
        </p:nvSpPr>
        <p:spPr>
          <a:xfrm>
            <a:off x="6296147" y="3876805"/>
            <a:ext cx="1226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zh-CN" sz="1400" b="1" dirty="0">
                <a:solidFill>
                  <a:srgbClr val="E6AF00"/>
                </a:solidFill>
              </a:rPr>
              <a:t>ZPL</a:t>
            </a:r>
            <a:r>
              <a:rPr lang="en-US" altLang="zh-CN" sz="1400" b="1" baseline="-25000" dirty="0">
                <a:solidFill>
                  <a:srgbClr val="E6AF00"/>
                </a:solidFill>
              </a:rPr>
              <a:t>0/± </a:t>
            </a:r>
            <a:r>
              <a:rPr lang="en-US" altLang="zh-CN" sz="1400" b="1" dirty="0">
                <a:solidFill>
                  <a:srgbClr val="E6AF00"/>
                </a:solidFill>
              </a:rPr>
              <a:t>(</a:t>
            </a:r>
            <a:r>
              <a:rPr lang="en-US" altLang="zh-CN" sz="1400" b="1" dirty="0" err="1">
                <a:solidFill>
                  <a:srgbClr val="E6AF00"/>
                </a:solidFill>
              </a:rPr>
              <a:t>x,y</a:t>
            </a:r>
            <a:r>
              <a:rPr lang="en-US" altLang="zh-CN" sz="1400" b="1" dirty="0">
                <a:solidFill>
                  <a:srgbClr val="E6AF00"/>
                </a:solidFill>
              </a:rPr>
              <a:t>) 0.61 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394051-99AC-759C-EA4B-EA8FC6DF2166}"/>
                  </a:ext>
                </a:extLst>
              </p:cNvPr>
              <p:cNvSpPr txBox="1"/>
              <p:nvPr/>
            </p:nvSpPr>
            <p:spPr>
              <a:xfrm>
                <a:off x="1641225" y="6339202"/>
                <a:ext cx="5015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SG" sz="1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sz="1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SG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0394051-99AC-759C-EA4B-EA8FC6DF2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225" y="6339202"/>
                <a:ext cx="50155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142">
            <a:extLst>
              <a:ext uri="{FF2B5EF4-FFF2-40B4-BE49-F238E27FC236}">
                <a16:creationId xmlns:a16="http://schemas.microsoft.com/office/drawing/2014/main" id="{C01ED227-2558-4C6F-73B4-E5A25E6B673C}"/>
              </a:ext>
            </a:extLst>
          </p:cNvPr>
          <p:cNvSpPr txBox="1"/>
          <p:nvPr/>
        </p:nvSpPr>
        <p:spPr>
          <a:xfrm>
            <a:off x="6795903" y="5163198"/>
            <a:ext cx="4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altLang="zh-CN" sz="1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40">
            <a:extLst>
              <a:ext uri="{FF2B5EF4-FFF2-40B4-BE49-F238E27FC236}">
                <a16:creationId xmlns:a16="http://schemas.microsoft.com/office/drawing/2014/main" id="{173CB737-D528-6DAE-9088-1689E8128803}"/>
              </a:ext>
            </a:extLst>
          </p:cNvPr>
          <p:cNvSpPr txBox="1"/>
          <p:nvPr/>
        </p:nvSpPr>
        <p:spPr>
          <a:xfrm>
            <a:off x="4927834" y="5530928"/>
            <a:ext cx="517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altLang="zh-CN" sz="1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600" b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40">
            <a:extLst>
              <a:ext uri="{FF2B5EF4-FFF2-40B4-BE49-F238E27FC236}">
                <a16:creationId xmlns:a16="http://schemas.microsoft.com/office/drawing/2014/main" id="{321C1516-D32A-938F-2ED6-0191D5354840}"/>
              </a:ext>
            </a:extLst>
          </p:cNvPr>
          <p:cNvSpPr txBox="1"/>
          <p:nvPr/>
        </p:nvSpPr>
        <p:spPr>
          <a:xfrm>
            <a:off x="4881527" y="2451219"/>
            <a:ext cx="635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altLang="zh-CN" sz="1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600" b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D6781AB-AEF1-F770-2512-EE11ADBA634D}"/>
              </a:ext>
            </a:extLst>
          </p:cNvPr>
          <p:cNvSpPr/>
          <p:nvPr/>
        </p:nvSpPr>
        <p:spPr>
          <a:xfrm>
            <a:off x="1842518" y="6007440"/>
            <a:ext cx="108000" cy="10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9115B77-DEAB-4EF5-D940-4C009779C7D5}"/>
              </a:ext>
            </a:extLst>
          </p:cNvPr>
          <p:cNvSpPr/>
          <p:nvPr/>
        </p:nvSpPr>
        <p:spPr>
          <a:xfrm>
            <a:off x="2674695" y="5998629"/>
            <a:ext cx="108000" cy="10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03FA366-1991-7C63-F8F4-312326BD8D84}"/>
              </a:ext>
            </a:extLst>
          </p:cNvPr>
          <p:cNvSpPr/>
          <p:nvPr/>
        </p:nvSpPr>
        <p:spPr>
          <a:xfrm>
            <a:off x="3538032" y="5989067"/>
            <a:ext cx="108000" cy="10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Arrow: Up-Down 52">
            <a:extLst>
              <a:ext uri="{FF2B5EF4-FFF2-40B4-BE49-F238E27FC236}">
                <a16:creationId xmlns:a16="http://schemas.microsoft.com/office/drawing/2014/main" id="{AAA210D3-33A0-DE06-696D-3BDECFF03FA4}"/>
              </a:ext>
            </a:extLst>
          </p:cNvPr>
          <p:cNvSpPr/>
          <p:nvPr/>
        </p:nvSpPr>
        <p:spPr>
          <a:xfrm>
            <a:off x="6232537" y="2187576"/>
            <a:ext cx="151851" cy="418269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F5FBB3-3266-2FC4-F03B-8B6A53640FB6}"/>
              </a:ext>
            </a:extLst>
          </p:cNvPr>
          <p:cNvSpPr txBox="1"/>
          <p:nvPr/>
        </p:nvSpPr>
        <p:spPr>
          <a:xfrm>
            <a:off x="869533" y="853284"/>
            <a:ext cx="3962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Electronic structures and many-body level structures of </a:t>
            </a:r>
            <a:r>
              <a:rPr lang="en-US" altLang="zh-CN" dirty="0"/>
              <a:t>Mn</a:t>
            </a:r>
            <a:r>
              <a:rPr lang="en-SG" altLang="zh-CN" baseline="30000" dirty="0"/>
              <a:t>-1</a:t>
            </a:r>
            <a:r>
              <a:rPr lang="en-SG" dirty="0"/>
              <a:t>-</a:t>
            </a:r>
            <a:r>
              <a:rPr lang="en-US" altLang="zh-CN" dirty="0"/>
              <a:t>Mo</a:t>
            </a:r>
            <a:r>
              <a:rPr lang="en-SG" dirty="0"/>
              <a:t>S</a:t>
            </a:r>
            <a:r>
              <a:rPr lang="en-SG" baseline="-25000" dirty="0"/>
              <a:t>2</a:t>
            </a:r>
            <a:r>
              <a:rPr lang="en-SG" dirty="0"/>
              <a:t> by HSE06</a:t>
            </a:r>
            <a:endParaRPr lang="en-SG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145">
                <a:extLst>
                  <a:ext uri="{FF2B5EF4-FFF2-40B4-BE49-F238E27FC236}">
                    <a16:creationId xmlns:a16="http://schemas.microsoft.com/office/drawing/2014/main" id="{8482FE60-F465-132F-24AE-8AB26096E272}"/>
                  </a:ext>
                </a:extLst>
              </p:cNvPr>
              <p:cNvSpPr txBox="1"/>
              <p:nvPr/>
            </p:nvSpPr>
            <p:spPr>
              <a:xfrm>
                <a:off x="5807472" y="2444265"/>
                <a:ext cx="368231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altLang="zh-CN" sz="14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SG" altLang="zh-CN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zh-CN" altLang="en-US" sz="14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文本框 145">
                <a:extLst>
                  <a:ext uri="{FF2B5EF4-FFF2-40B4-BE49-F238E27FC236}">
                    <a16:creationId xmlns:a16="http://schemas.microsoft.com/office/drawing/2014/main" id="{8482FE60-F465-132F-24AE-8AB26096E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472" y="2444265"/>
                <a:ext cx="368231" cy="302840"/>
              </a:xfrm>
              <a:prstGeom prst="rect">
                <a:avLst/>
              </a:prstGeom>
              <a:blipFill>
                <a:blip r:embed="rId11"/>
                <a:stretch>
                  <a:fillRect l="-11667" t="-102000" r="-113333" b="-164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B83B7E2-0508-B2E3-BB8F-9E41FBA905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9105" y="2099133"/>
            <a:ext cx="411725" cy="2096054"/>
          </a:xfrm>
          <a:prstGeom prst="rect">
            <a:avLst/>
          </a:prstGeom>
        </p:spPr>
      </p:pic>
      <p:sp>
        <p:nvSpPr>
          <p:cNvPr id="47" name="矩形 4">
            <a:extLst>
              <a:ext uri="{FF2B5EF4-FFF2-40B4-BE49-F238E27FC236}">
                <a16:creationId xmlns:a16="http://schemas.microsoft.com/office/drawing/2014/main" id="{76DB1BCF-DE87-F10F-EC31-8B7F0346DFC4}"/>
              </a:ext>
            </a:extLst>
          </p:cNvPr>
          <p:cNvSpPr/>
          <p:nvPr/>
        </p:nvSpPr>
        <p:spPr>
          <a:xfrm>
            <a:off x="1748456" y="4150693"/>
            <a:ext cx="1977860" cy="37582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92D050">
                  <a:alpha val="23000"/>
                </a:srgbClr>
              </a:gs>
              <a:gs pos="99000">
                <a:schemeClr val="accent1">
                  <a:lumMod val="75000"/>
                </a:schemeClr>
              </a:gs>
            </a:gsLst>
            <a:lin ang="5400000" scaled="1"/>
            <a:tileRect/>
          </a:gradFill>
          <a:ln/>
          <a:effectLst>
            <a:softEdge rad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1600" b="1" dirty="0"/>
              <a:t>VB</a:t>
            </a:r>
            <a:endParaRPr lang="zh-CN" altLang="en-US" sz="1600" b="1" dirty="0"/>
          </a:p>
        </p:txBody>
      </p:sp>
      <p:sp>
        <p:nvSpPr>
          <p:cNvPr id="52" name="矩形 3">
            <a:extLst>
              <a:ext uri="{FF2B5EF4-FFF2-40B4-BE49-F238E27FC236}">
                <a16:creationId xmlns:a16="http://schemas.microsoft.com/office/drawing/2014/main" id="{CB2000D5-B651-AFAA-30FA-DB783F48468D}"/>
              </a:ext>
            </a:extLst>
          </p:cNvPr>
          <p:cNvSpPr/>
          <p:nvPr/>
        </p:nvSpPr>
        <p:spPr>
          <a:xfrm>
            <a:off x="1737930" y="1731125"/>
            <a:ext cx="1991231" cy="3849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  <a:tileRect/>
          </a:gradFill>
          <a:ln/>
          <a:effectLst>
            <a:softEdge rad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1600" b="1" dirty="0"/>
              <a:t>CB</a:t>
            </a:r>
            <a:endParaRPr lang="zh-CN" altLang="en-US" sz="16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375718-DE42-B97E-150E-A2B2709832AD}"/>
              </a:ext>
            </a:extLst>
          </p:cNvPr>
          <p:cNvSpPr txBox="1"/>
          <p:nvPr/>
        </p:nvSpPr>
        <p:spPr>
          <a:xfrm rot="16200000">
            <a:off x="389543" y="2722050"/>
            <a:ext cx="17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E-E</a:t>
            </a:r>
            <a:r>
              <a:rPr lang="en-US" altLang="zh-CN" baseline="-25000" dirty="0"/>
              <a:t>VBM</a:t>
            </a:r>
            <a:r>
              <a:rPr lang="en-US" altLang="zh-CN" dirty="0"/>
              <a:t> (eV)</a:t>
            </a:r>
            <a:endParaRPr lang="zh-CN" altLang="en-US" dirty="0"/>
          </a:p>
        </p:txBody>
      </p:sp>
      <p:sp>
        <p:nvSpPr>
          <p:cNvPr id="58" name="矩形 38">
            <a:extLst>
              <a:ext uri="{FF2B5EF4-FFF2-40B4-BE49-F238E27FC236}">
                <a16:creationId xmlns:a16="http://schemas.microsoft.com/office/drawing/2014/main" id="{438D253C-3575-296F-ABE9-B8A17E4A9703}"/>
              </a:ext>
            </a:extLst>
          </p:cNvPr>
          <p:cNvSpPr/>
          <p:nvPr/>
        </p:nvSpPr>
        <p:spPr>
          <a:xfrm>
            <a:off x="1741173" y="1732879"/>
            <a:ext cx="1991231" cy="27931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连接符 15">
            <a:extLst>
              <a:ext uri="{FF2B5EF4-FFF2-40B4-BE49-F238E27FC236}">
                <a16:creationId xmlns:a16="http://schemas.microsoft.com/office/drawing/2014/main" id="{F8B686B1-6706-D15D-DEEA-E537780F8A1B}"/>
              </a:ext>
            </a:extLst>
          </p:cNvPr>
          <p:cNvCxnSpPr/>
          <p:nvPr/>
        </p:nvCxnSpPr>
        <p:spPr>
          <a:xfrm>
            <a:off x="2524366" y="3569923"/>
            <a:ext cx="4341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19">
            <a:extLst>
              <a:ext uri="{FF2B5EF4-FFF2-40B4-BE49-F238E27FC236}">
                <a16:creationId xmlns:a16="http://schemas.microsoft.com/office/drawing/2014/main" id="{05EE3551-7818-10E4-AD98-E4FB103FBC68}"/>
              </a:ext>
            </a:extLst>
          </p:cNvPr>
          <p:cNvCxnSpPr/>
          <p:nvPr/>
        </p:nvCxnSpPr>
        <p:spPr>
          <a:xfrm>
            <a:off x="2526060" y="3678939"/>
            <a:ext cx="4341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箭头: 右 87">
            <a:extLst>
              <a:ext uri="{FF2B5EF4-FFF2-40B4-BE49-F238E27FC236}">
                <a16:creationId xmlns:a16="http://schemas.microsoft.com/office/drawing/2014/main" id="{D91996C4-FC34-0ACC-4187-81595C90337C}"/>
              </a:ext>
            </a:extLst>
          </p:cNvPr>
          <p:cNvSpPr/>
          <p:nvPr/>
        </p:nvSpPr>
        <p:spPr>
          <a:xfrm rot="16200000">
            <a:off x="2680239" y="3596012"/>
            <a:ext cx="151007" cy="172675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箭头: 右 88">
            <a:extLst>
              <a:ext uri="{FF2B5EF4-FFF2-40B4-BE49-F238E27FC236}">
                <a16:creationId xmlns:a16="http://schemas.microsoft.com/office/drawing/2014/main" id="{8786EC62-14A8-24E1-14FF-7DA120D54839}"/>
              </a:ext>
            </a:extLst>
          </p:cNvPr>
          <p:cNvSpPr/>
          <p:nvPr/>
        </p:nvSpPr>
        <p:spPr>
          <a:xfrm rot="16200000">
            <a:off x="2677366" y="3446999"/>
            <a:ext cx="151007" cy="172675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直接连接符 20">
            <a:extLst>
              <a:ext uri="{FF2B5EF4-FFF2-40B4-BE49-F238E27FC236}">
                <a16:creationId xmlns:a16="http://schemas.microsoft.com/office/drawing/2014/main" id="{EED94E47-0670-F3FF-D661-988BD46C12F6}"/>
              </a:ext>
            </a:extLst>
          </p:cNvPr>
          <p:cNvCxnSpPr/>
          <p:nvPr/>
        </p:nvCxnSpPr>
        <p:spPr>
          <a:xfrm>
            <a:off x="2531361" y="2765951"/>
            <a:ext cx="4341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箭头: 右 136">
            <a:extLst>
              <a:ext uri="{FF2B5EF4-FFF2-40B4-BE49-F238E27FC236}">
                <a16:creationId xmlns:a16="http://schemas.microsoft.com/office/drawing/2014/main" id="{4E7F6E01-E55C-521D-4FE0-DE3DF6ADC86E}"/>
              </a:ext>
            </a:extLst>
          </p:cNvPr>
          <p:cNvSpPr/>
          <p:nvPr/>
        </p:nvSpPr>
        <p:spPr>
          <a:xfrm rot="16200000">
            <a:off x="2665943" y="2664117"/>
            <a:ext cx="151007" cy="17267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110">
                <a:extLst>
                  <a:ext uri="{FF2B5EF4-FFF2-40B4-BE49-F238E27FC236}">
                    <a16:creationId xmlns:a16="http://schemas.microsoft.com/office/drawing/2014/main" id="{EB9AA043-E1EB-79C9-4D80-3B7B06F1B3BA}"/>
                  </a:ext>
                </a:extLst>
              </p:cNvPr>
              <p:cNvSpPr txBox="1"/>
              <p:nvPr/>
            </p:nvSpPr>
            <p:spPr>
              <a:xfrm>
                <a:off x="2924234" y="3527918"/>
                <a:ext cx="3082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7" name="文本框 110">
                <a:extLst>
                  <a:ext uri="{FF2B5EF4-FFF2-40B4-BE49-F238E27FC236}">
                    <a16:creationId xmlns:a16="http://schemas.microsoft.com/office/drawing/2014/main" id="{EB9AA043-E1EB-79C9-4D80-3B7B06F1B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34" y="3527918"/>
                <a:ext cx="30824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连接符: 曲线 108">
            <a:extLst>
              <a:ext uri="{FF2B5EF4-FFF2-40B4-BE49-F238E27FC236}">
                <a16:creationId xmlns:a16="http://schemas.microsoft.com/office/drawing/2014/main" id="{9C326D7A-E489-285A-A47F-D51BC09761C0}"/>
              </a:ext>
            </a:extLst>
          </p:cNvPr>
          <p:cNvCxnSpPr>
            <a:cxnSpLocks/>
          </p:cNvCxnSpPr>
          <p:nvPr/>
        </p:nvCxnSpPr>
        <p:spPr>
          <a:xfrm rot="10800000" flipH="1">
            <a:off x="2526572" y="2759786"/>
            <a:ext cx="7239" cy="792213"/>
          </a:xfrm>
          <a:prstGeom prst="curvedConnector3">
            <a:avLst>
              <a:gd name="adj1" fmla="val -300823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110">
                <a:extLst>
                  <a:ext uri="{FF2B5EF4-FFF2-40B4-BE49-F238E27FC236}">
                    <a16:creationId xmlns:a16="http://schemas.microsoft.com/office/drawing/2014/main" id="{CA009B80-CE23-F80E-D0B7-160EC19F6DA3}"/>
                  </a:ext>
                </a:extLst>
              </p:cNvPr>
              <p:cNvSpPr txBox="1"/>
              <p:nvPr/>
            </p:nvSpPr>
            <p:spPr>
              <a:xfrm>
                <a:off x="2301286" y="2969040"/>
                <a:ext cx="1417649" cy="312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altLang="zh-CN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SG" altLang="zh-CN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altLang="zh-CN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altLang="zh-CN" sz="1400" b="1" i="1" dirty="0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SG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SG" altLang="zh-CN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altLang="zh-CN" sz="1400" b="0" i="1" dirty="0" smtClean="0">
                          <a:latin typeface="Cambria Math" panose="02040503050406030204" pitchFamily="18" charset="0"/>
                        </a:rPr>
                        <m:t>15.4</m:t>
                      </m:r>
                      <m:r>
                        <a:rPr lang="en-US" altLang="zh-CN" sz="1400" b="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dirty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400" b="0" i="1" baseline="30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sz="1400" baseline="30000" dirty="0"/>
              </a:p>
            </p:txBody>
          </p:sp>
        </mc:Choice>
        <mc:Fallback xmlns="">
          <p:sp>
            <p:nvSpPr>
              <p:cNvPr id="80" name="文本框 110">
                <a:extLst>
                  <a:ext uri="{FF2B5EF4-FFF2-40B4-BE49-F238E27FC236}">
                    <a16:creationId xmlns:a16="http://schemas.microsoft.com/office/drawing/2014/main" id="{CA009B80-CE23-F80E-D0B7-160EC19F6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286" y="2969040"/>
                <a:ext cx="1417649" cy="312586"/>
              </a:xfrm>
              <a:prstGeom prst="rect">
                <a:avLst/>
              </a:prstGeom>
              <a:blipFill>
                <a:blip r:embed="rId1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110">
                <a:extLst>
                  <a:ext uri="{FF2B5EF4-FFF2-40B4-BE49-F238E27FC236}">
                    <a16:creationId xmlns:a16="http://schemas.microsoft.com/office/drawing/2014/main" id="{D87D1E3A-26BA-485C-D360-890A0246D5AE}"/>
                  </a:ext>
                </a:extLst>
              </p:cNvPr>
              <p:cNvSpPr txBox="1"/>
              <p:nvPr/>
            </p:nvSpPr>
            <p:spPr>
              <a:xfrm>
                <a:off x="2889993" y="3379193"/>
                <a:ext cx="3082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5" name="文本框 110">
                <a:extLst>
                  <a:ext uri="{FF2B5EF4-FFF2-40B4-BE49-F238E27FC236}">
                    <a16:creationId xmlns:a16="http://schemas.microsoft.com/office/drawing/2014/main" id="{D87D1E3A-26BA-485C-D360-890A0246D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993" y="3379193"/>
                <a:ext cx="308243" cy="307777"/>
              </a:xfrm>
              <a:prstGeom prst="rect">
                <a:avLst/>
              </a:prstGeom>
              <a:blipFill>
                <a:blip r:embed="rId15"/>
                <a:stretch>
                  <a:fillRect r="-274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110">
                <a:extLst>
                  <a:ext uri="{FF2B5EF4-FFF2-40B4-BE49-F238E27FC236}">
                    <a16:creationId xmlns:a16="http://schemas.microsoft.com/office/drawing/2014/main" id="{2453180C-CB8C-9C53-B5C4-017E740BB4EF}"/>
                  </a:ext>
                </a:extLst>
              </p:cNvPr>
              <p:cNvSpPr txBox="1"/>
              <p:nvPr/>
            </p:nvSpPr>
            <p:spPr>
              <a:xfrm>
                <a:off x="2883848" y="2588967"/>
                <a:ext cx="3082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7" name="文本框 110">
                <a:extLst>
                  <a:ext uri="{FF2B5EF4-FFF2-40B4-BE49-F238E27FC236}">
                    <a16:creationId xmlns:a16="http://schemas.microsoft.com/office/drawing/2014/main" id="{2453180C-CB8C-9C53-B5C4-017E740BB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848" y="2588967"/>
                <a:ext cx="308243" cy="307777"/>
              </a:xfrm>
              <a:prstGeom prst="rect">
                <a:avLst/>
              </a:prstGeom>
              <a:blipFill>
                <a:blip r:embed="rId16"/>
                <a:stretch>
                  <a:fillRect r="-274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文本框 142">
            <a:extLst>
              <a:ext uri="{FF2B5EF4-FFF2-40B4-BE49-F238E27FC236}">
                <a16:creationId xmlns:a16="http://schemas.microsoft.com/office/drawing/2014/main" id="{9046EBDD-1051-1004-3995-DCC08E7D6352}"/>
              </a:ext>
            </a:extLst>
          </p:cNvPr>
          <p:cNvSpPr txBox="1"/>
          <p:nvPr/>
        </p:nvSpPr>
        <p:spPr>
          <a:xfrm>
            <a:off x="7228144" y="5892292"/>
            <a:ext cx="4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1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文本框 142">
            <a:extLst>
              <a:ext uri="{FF2B5EF4-FFF2-40B4-BE49-F238E27FC236}">
                <a16:creationId xmlns:a16="http://schemas.microsoft.com/office/drawing/2014/main" id="{C87453F6-B8CA-9FB7-8C8E-1250068984F6}"/>
              </a:ext>
            </a:extLst>
          </p:cNvPr>
          <p:cNvSpPr txBox="1"/>
          <p:nvPr/>
        </p:nvSpPr>
        <p:spPr>
          <a:xfrm>
            <a:off x="7222358" y="5601536"/>
            <a:ext cx="4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1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文本框 142">
            <a:extLst>
              <a:ext uri="{FF2B5EF4-FFF2-40B4-BE49-F238E27FC236}">
                <a16:creationId xmlns:a16="http://schemas.microsoft.com/office/drawing/2014/main" id="{8738640B-004A-FD1E-C930-9AD48205A29B}"/>
              </a:ext>
            </a:extLst>
          </p:cNvPr>
          <p:cNvSpPr txBox="1"/>
          <p:nvPr/>
        </p:nvSpPr>
        <p:spPr>
          <a:xfrm>
            <a:off x="7165120" y="2852622"/>
            <a:ext cx="4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altLang="zh-CN" sz="1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文本框 142">
            <a:extLst>
              <a:ext uri="{FF2B5EF4-FFF2-40B4-BE49-F238E27FC236}">
                <a16:creationId xmlns:a16="http://schemas.microsoft.com/office/drawing/2014/main" id="{943CE374-B1BE-EB85-5398-1C0ECAAE1F50}"/>
              </a:ext>
            </a:extLst>
          </p:cNvPr>
          <p:cNvSpPr txBox="1"/>
          <p:nvPr/>
        </p:nvSpPr>
        <p:spPr>
          <a:xfrm>
            <a:off x="6787291" y="2008044"/>
            <a:ext cx="4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1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文本框 142">
            <a:extLst>
              <a:ext uri="{FF2B5EF4-FFF2-40B4-BE49-F238E27FC236}">
                <a16:creationId xmlns:a16="http://schemas.microsoft.com/office/drawing/2014/main" id="{CE41DD1F-6C82-8129-1E33-93396CECF77A}"/>
              </a:ext>
            </a:extLst>
          </p:cNvPr>
          <p:cNvSpPr txBox="1"/>
          <p:nvPr/>
        </p:nvSpPr>
        <p:spPr>
          <a:xfrm>
            <a:off x="7168024" y="2430682"/>
            <a:ext cx="40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1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文本框 126">
            <a:extLst>
              <a:ext uri="{FF2B5EF4-FFF2-40B4-BE49-F238E27FC236}">
                <a16:creationId xmlns:a16="http://schemas.microsoft.com/office/drawing/2014/main" id="{B785920B-409A-CADB-D2DD-0823660082C3}"/>
              </a:ext>
            </a:extLst>
          </p:cNvPr>
          <p:cNvSpPr txBox="1"/>
          <p:nvPr/>
        </p:nvSpPr>
        <p:spPr>
          <a:xfrm>
            <a:off x="6634876" y="2655452"/>
            <a:ext cx="951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SG" altLang="zh-CN" sz="1400" b="1" dirty="0">
                <a:solidFill>
                  <a:srgbClr val="FF0000"/>
                </a:solidFill>
              </a:rPr>
              <a:t>0.3</a:t>
            </a:r>
            <a:r>
              <a:rPr lang="en-US" altLang="zh-CN" sz="1400" b="1" dirty="0">
                <a:solidFill>
                  <a:srgbClr val="FF0000"/>
                </a:solidFill>
              </a:rPr>
              <a:t> THz</a:t>
            </a:r>
          </a:p>
        </p:txBody>
      </p:sp>
      <p:sp>
        <p:nvSpPr>
          <p:cNvPr id="98" name="Arrow: Up-Down 97">
            <a:extLst>
              <a:ext uri="{FF2B5EF4-FFF2-40B4-BE49-F238E27FC236}">
                <a16:creationId xmlns:a16="http://schemas.microsoft.com/office/drawing/2014/main" id="{96EA124F-2B8C-160B-B71C-91E864B9E8DB}"/>
              </a:ext>
            </a:extLst>
          </p:cNvPr>
          <p:cNvSpPr/>
          <p:nvPr/>
        </p:nvSpPr>
        <p:spPr>
          <a:xfrm>
            <a:off x="6654098" y="2601771"/>
            <a:ext cx="151851" cy="418269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C0F2B221-C776-2204-04D5-7B32CA14B5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33284" y="4851677"/>
            <a:ext cx="717438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73AADC79-5A6B-567C-4DAC-6123674D42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57280" y="4855088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DCEF5F78-05CC-ACA0-0967-EFC9ED24A5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6660" y="4858140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56AF3B74-9C16-A4AF-6ED8-E27368558F17}"/>
                  </a:ext>
                </a:extLst>
              </p:cNvPr>
              <p:cNvSpPr txBox="1"/>
              <p:nvPr/>
            </p:nvSpPr>
            <p:spPr>
              <a:xfrm>
                <a:off x="1719219" y="4560724"/>
                <a:ext cx="3082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56AF3B74-9C16-A4AF-6ED8-E27368558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219" y="4560724"/>
                <a:ext cx="308243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0">
                <a:extLst>
                  <a:ext uri="{FF2B5EF4-FFF2-40B4-BE49-F238E27FC236}">
                    <a16:creationId xmlns:a16="http://schemas.microsoft.com/office/drawing/2014/main" id="{B7879950-6C42-60FD-C2EB-3B97D2B95EC4}"/>
                  </a:ext>
                </a:extLst>
              </p:cNvPr>
              <p:cNvSpPr txBox="1"/>
              <p:nvPr/>
            </p:nvSpPr>
            <p:spPr>
              <a:xfrm>
                <a:off x="2493660" y="4569042"/>
                <a:ext cx="3082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2" name="文本框 110">
                <a:extLst>
                  <a:ext uri="{FF2B5EF4-FFF2-40B4-BE49-F238E27FC236}">
                    <a16:creationId xmlns:a16="http://schemas.microsoft.com/office/drawing/2014/main" id="{B7879950-6C42-60FD-C2EB-3B97D2B9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660" y="4569042"/>
                <a:ext cx="308243" cy="307777"/>
              </a:xfrm>
              <a:prstGeom prst="rect">
                <a:avLst/>
              </a:prstGeom>
              <a:blipFill>
                <a:blip r:embed="rId21"/>
                <a:stretch>
                  <a:fillRect r="-274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0">
                <a:extLst>
                  <a:ext uri="{FF2B5EF4-FFF2-40B4-BE49-F238E27FC236}">
                    <a16:creationId xmlns:a16="http://schemas.microsoft.com/office/drawing/2014/main" id="{E42FB0EB-C272-CA99-E094-D98DA3D93879}"/>
                  </a:ext>
                </a:extLst>
              </p:cNvPr>
              <p:cNvSpPr txBox="1"/>
              <p:nvPr/>
            </p:nvSpPr>
            <p:spPr>
              <a:xfrm>
                <a:off x="3350832" y="4569042"/>
                <a:ext cx="3082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4" name="文本框 110">
                <a:extLst>
                  <a:ext uri="{FF2B5EF4-FFF2-40B4-BE49-F238E27FC236}">
                    <a16:creationId xmlns:a16="http://schemas.microsoft.com/office/drawing/2014/main" id="{E42FB0EB-C272-CA99-E094-D98DA3D93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832" y="4569042"/>
                <a:ext cx="308243" cy="307777"/>
              </a:xfrm>
              <a:prstGeom prst="rect">
                <a:avLst/>
              </a:prstGeom>
              <a:blipFill>
                <a:blip r:embed="rId16"/>
                <a:stretch>
                  <a:fillRect r="-3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B60E80A-E3D0-0C07-7276-00E4E0840AEC}"/>
                  </a:ext>
                </a:extLst>
              </p:cNvPr>
              <p:cNvSpPr txBox="1"/>
              <p:nvPr/>
            </p:nvSpPr>
            <p:spPr>
              <a:xfrm>
                <a:off x="2398951" y="6346319"/>
                <a:ext cx="728789" cy="334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SG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SG" sz="1400" baseline="30000" dirty="0"/>
                  <a:t> </a:t>
                </a: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B60E80A-E3D0-0C07-7276-00E4E0840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951" y="6346319"/>
                <a:ext cx="728789" cy="33457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F359515-FC7D-8D4D-0361-11E76C32C001}"/>
                  </a:ext>
                </a:extLst>
              </p:cNvPr>
              <p:cNvSpPr txBox="1"/>
              <p:nvPr/>
            </p:nvSpPr>
            <p:spPr>
              <a:xfrm>
                <a:off x="3355297" y="6366404"/>
                <a:ext cx="481607" cy="309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SG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SG" sz="1400" baseline="30000" dirty="0"/>
                  <a:t> </a:t>
                </a: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F359515-FC7D-8D4D-0361-11E76C32C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297" y="6366404"/>
                <a:ext cx="481607" cy="30938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79">
            <a:extLst>
              <a:ext uri="{FF2B5EF4-FFF2-40B4-BE49-F238E27FC236}">
                <a16:creationId xmlns:a16="http://schemas.microsoft.com/office/drawing/2014/main" id="{8661D641-3B08-074D-4677-8C7BB62C3326}"/>
              </a:ext>
            </a:extLst>
          </p:cNvPr>
          <p:cNvGrpSpPr/>
          <p:nvPr/>
        </p:nvGrpSpPr>
        <p:grpSpPr>
          <a:xfrm>
            <a:off x="5271345" y="736803"/>
            <a:ext cx="3396794" cy="1140506"/>
            <a:chOff x="5779514" y="2680335"/>
            <a:chExt cx="3705939" cy="1140506"/>
          </a:xfrm>
        </p:grpSpPr>
        <p:sp>
          <p:nvSpPr>
            <p:cNvPr id="7" name="文本框 72">
              <a:extLst>
                <a:ext uri="{FF2B5EF4-FFF2-40B4-BE49-F238E27FC236}">
                  <a16:creationId xmlns:a16="http://schemas.microsoft.com/office/drawing/2014/main" id="{FBB43A2B-86CA-ABA6-E134-41B5FA43CB4E}"/>
                </a:ext>
              </a:extLst>
            </p:cNvPr>
            <p:cNvSpPr txBox="1"/>
            <p:nvPr/>
          </p:nvSpPr>
          <p:spPr>
            <a:xfrm>
              <a:off x="5779514" y="2680335"/>
              <a:ext cx="33403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C</a:t>
              </a:r>
              <a:r>
                <a:rPr lang="en-US" altLang="zh-CN" sz="1400" baseline="-25000" dirty="0"/>
                <a:t>2v</a:t>
              </a:r>
              <a:r>
                <a:rPr lang="en-US" altLang="zh-CN" sz="1400" dirty="0"/>
                <a:t>  E   C</a:t>
              </a:r>
              <a:r>
                <a:rPr lang="en-US" altLang="zh-CN" sz="1400" baseline="-25000" dirty="0"/>
                <a:t>2</a:t>
              </a:r>
              <a:r>
                <a:rPr lang="en-US" altLang="zh-CN" sz="1400" dirty="0"/>
                <a:t>  </a:t>
              </a:r>
              <a:r>
                <a:rPr lang="en-US" altLang="zh-CN" sz="1400" dirty="0" err="1"/>
                <a:t>σ</a:t>
              </a:r>
              <a:r>
                <a:rPr lang="en-US" altLang="zh-CN" sz="1400" baseline="-25000" dirty="0" err="1"/>
                <a:t>v</a:t>
              </a:r>
              <a:r>
                <a:rPr lang="en-US" altLang="zh-CN" sz="1400" dirty="0"/>
                <a:t>(</a:t>
              </a:r>
              <a:r>
                <a:rPr lang="en-US" altLang="zh-CN" sz="1400" dirty="0" err="1"/>
                <a:t>yz</a:t>
              </a:r>
              <a:r>
                <a:rPr lang="en-US" altLang="zh-CN" sz="1400" dirty="0"/>
                <a:t>) </a:t>
              </a:r>
              <a:r>
                <a:rPr lang="en-US" altLang="zh-CN" sz="1400" dirty="0" err="1"/>
                <a:t>σ</a:t>
              </a:r>
              <a:r>
                <a:rPr lang="en-US" altLang="zh-CN" sz="1400" baseline="-25000" dirty="0" err="1"/>
                <a:t>v</a:t>
              </a:r>
              <a:r>
                <a:rPr lang="en-US" altLang="zh-CN" sz="1400" dirty="0"/>
                <a:t>(</a:t>
              </a:r>
              <a:r>
                <a:rPr lang="en-US" altLang="zh-CN" sz="1400" dirty="0" err="1"/>
                <a:t>xz</a:t>
              </a:r>
              <a:r>
                <a:rPr lang="en-US" altLang="zh-CN" sz="1400" dirty="0"/>
                <a:t>) linear quadratic</a:t>
              </a:r>
            </a:p>
          </p:txBody>
        </p:sp>
        <p:sp>
          <p:nvSpPr>
            <p:cNvPr id="8" name="文本框 73">
              <a:extLst>
                <a:ext uri="{FF2B5EF4-FFF2-40B4-BE49-F238E27FC236}">
                  <a16:creationId xmlns:a16="http://schemas.microsoft.com/office/drawing/2014/main" id="{86836150-E6D3-074E-EF28-7EC171303E5E}"/>
                </a:ext>
              </a:extLst>
            </p:cNvPr>
            <p:cNvSpPr txBox="1"/>
            <p:nvPr/>
          </p:nvSpPr>
          <p:spPr>
            <a:xfrm>
              <a:off x="5832975" y="2929902"/>
              <a:ext cx="3630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</a:t>
              </a:r>
              <a:r>
                <a:rPr lang="en-US" altLang="zh-CN" sz="1400" baseline="-25000" dirty="0"/>
                <a:t>1</a:t>
              </a:r>
              <a:r>
                <a:rPr lang="en-US" altLang="zh-CN" sz="1400" dirty="0"/>
                <a:t> +1  +1   +1    +1           z       x</a:t>
              </a:r>
              <a:r>
                <a:rPr lang="en-US" altLang="zh-CN" sz="1400" baseline="30000" dirty="0"/>
                <a:t>2</a:t>
              </a:r>
              <a:r>
                <a:rPr lang="en-US" altLang="zh-CN" sz="1400" dirty="0"/>
                <a:t>, y</a:t>
              </a:r>
              <a:r>
                <a:rPr lang="en-US" altLang="zh-CN" sz="1400" baseline="30000" dirty="0"/>
                <a:t>2</a:t>
              </a:r>
              <a:r>
                <a:rPr lang="en-US" altLang="zh-CN" sz="1400" dirty="0"/>
                <a:t>, z</a:t>
              </a:r>
              <a:r>
                <a:rPr lang="en-US" altLang="zh-CN" sz="1400" baseline="30000" dirty="0"/>
                <a:t>2</a:t>
              </a:r>
              <a:r>
                <a:rPr lang="en-US" altLang="zh-CN" sz="1400" dirty="0"/>
                <a:t> </a:t>
              </a:r>
              <a:endParaRPr lang="zh-CN" altLang="en-US" sz="1400" dirty="0"/>
            </a:p>
          </p:txBody>
        </p:sp>
        <p:sp>
          <p:nvSpPr>
            <p:cNvPr id="9" name="文本框 31">
              <a:extLst>
                <a:ext uri="{FF2B5EF4-FFF2-40B4-BE49-F238E27FC236}">
                  <a16:creationId xmlns:a16="http://schemas.microsoft.com/office/drawing/2014/main" id="{96819DB2-343A-FE48-0E18-9F6A081E271B}"/>
                </a:ext>
              </a:extLst>
            </p:cNvPr>
            <p:cNvSpPr txBox="1"/>
            <p:nvPr/>
          </p:nvSpPr>
          <p:spPr>
            <a:xfrm>
              <a:off x="5840362" y="3126679"/>
              <a:ext cx="3630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</a:t>
              </a:r>
              <a:r>
                <a:rPr lang="en-US" altLang="zh-CN" sz="1400" baseline="-25000" dirty="0"/>
                <a:t>2</a:t>
              </a:r>
              <a:r>
                <a:rPr lang="en-US" altLang="zh-CN" sz="1400" dirty="0"/>
                <a:t> +1  +1   -1     -1           R</a:t>
              </a:r>
              <a:r>
                <a:rPr lang="en-US" altLang="zh-CN" sz="1400" baseline="-25000" dirty="0"/>
                <a:t>z</a:t>
              </a:r>
              <a:r>
                <a:rPr lang="en-US" altLang="zh-CN" sz="1400" dirty="0"/>
                <a:t>           </a:t>
              </a:r>
              <a:r>
                <a:rPr lang="en-US" altLang="zh-CN" sz="1400" dirty="0" err="1"/>
                <a:t>xy</a:t>
              </a:r>
              <a:endParaRPr lang="zh-CN" altLang="en-US" sz="1400" dirty="0"/>
            </a:p>
          </p:txBody>
        </p:sp>
        <p:sp>
          <p:nvSpPr>
            <p:cNvPr id="10" name="文本框 52">
              <a:extLst>
                <a:ext uri="{FF2B5EF4-FFF2-40B4-BE49-F238E27FC236}">
                  <a16:creationId xmlns:a16="http://schemas.microsoft.com/office/drawing/2014/main" id="{B10A8E2F-3B4B-FE0B-B272-98512AE87384}"/>
                </a:ext>
              </a:extLst>
            </p:cNvPr>
            <p:cNvSpPr txBox="1"/>
            <p:nvPr/>
          </p:nvSpPr>
          <p:spPr>
            <a:xfrm>
              <a:off x="5847749" y="3314681"/>
              <a:ext cx="3630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B</a:t>
              </a:r>
              <a:r>
                <a:rPr lang="en-US" altLang="zh-CN" sz="1400" baseline="-25000" dirty="0"/>
                <a:t>1</a:t>
              </a:r>
              <a:r>
                <a:rPr lang="en-US" altLang="zh-CN" sz="1400" dirty="0"/>
                <a:t> +1  -1   +1     -1         y, R</a:t>
              </a:r>
              <a:r>
                <a:rPr lang="en-US" altLang="zh-CN" sz="1400" baseline="-25000" dirty="0"/>
                <a:t>x</a:t>
              </a:r>
              <a:r>
                <a:rPr lang="en-US" altLang="zh-CN" sz="1400" dirty="0"/>
                <a:t>         </a:t>
              </a:r>
              <a:r>
                <a:rPr lang="en-US" altLang="zh-CN" sz="1400" dirty="0" err="1"/>
                <a:t>yz</a:t>
              </a:r>
              <a:endParaRPr lang="zh-CN" altLang="en-US" sz="1400" dirty="0"/>
            </a:p>
          </p:txBody>
        </p:sp>
        <p:sp>
          <p:nvSpPr>
            <p:cNvPr id="11" name="文本框 74">
              <a:extLst>
                <a:ext uri="{FF2B5EF4-FFF2-40B4-BE49-F238E27FC236}">
                  <a16:creationId xmlns:a16="http://schemas.microsoft.com/office/drawing/2014/main" id="{0E3791FD-2F50-1F87-1CFD-5C1021345B65}"/>
                </a:ext>
              </a:extLst>
            </p:cNvPr>
            <p:cNvSpPr txBox="1"/>
            <p:nvPr/>
          </p:nvSpPr>
          <p:spPr>
            <a:xfrm>
              <a:off x="5855136" y="3513064"/>
              <a:ext cx="3630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B</a:t>
              </a:r>
              <a:r>
                <a:rPr lang="en-US" altLang="zh-CN" sz="1400" baseline="-25000" dirty="0"/>
                <a:t>2</a:t>
              </a:r>
              <a:r>
                <a:rPr lang="en-US" altLang="zh-CN" sz="1400" dirty="0"/>
                <a:t> +1  -1   -1     +1         x, R</a:t>
              </a:r>
              <a:r>
                <a:rPr lang="en-US" altLang="zh-CN" sz="1400" baseline="-25000" dirty="0"/>
                <a:t>y</a:t>
              </a:r>
              <a:r>
                <a:rPr lang="en-US" altLang="zh-CN" sz="1400" dirty="0"/>
                <a:t>         </a:t>
              </a:r>
              <a:r>
                <a:rPr lang="en-US" altLang="zh-CN" sz="1400" dirty="0" err="1"/>
                <a:t>xz</a:t>
              </a:r>
              <a:endParaRPr lang="zh-CN" altLang="en-US" sz="1400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13BD167-1C7C-4753-E66C-00EC97B4E3B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0941878">
            <a:off x="318350" y="4869101"/>
            <a:ext cx="854305" cy="10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9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B5310-FAA1-B54F-C6A3-56E5888F62F8}"/>
              </a:ext>
            </a:extLst>
          </p:cNvPr>
          <p:cNvSpPr txBox="1"/>
          <p:nvPr/>
        </p:nvSpPr>
        <p:spPr>
          <a:xfrm>
            <a:off x="1385738" y="1239828"/>
            <a:ext cx="1973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effectLst/>
                <a:ea typeface="DengXian" panose="02010600030101010101" pitchFamily="2" charset="-122"/>
              </a:defRPr>
            </a:lvl1pPr>
          </a:lstStyle>
          <a:p>
            <a:r>
              <a:rPr lang="en-US" altLang="zh-CN" b="1" dirty="0"/>
              <a:t>Conceptual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24A764-FA88-897F-EBB5-669E386B57EB}"/>
              </a:ext>
            </a:extLst>
          </p:cNvPr>
          <p:cNvSpPr txBox="1"/>
          <p:nvPr/>
        </p:nvSpPr>
        <p:spPr>
          <a:xfrm>
            <a:off x="0" y="0"/>
            <a:ext cx="820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SG" dirty="0"/>
              <a:t>Outlook for THz quantum defects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2E50E-F481-33A5-6D25-2D577210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t>18</a:t>
            </a:fld>
            <a:endParaRPr lang="en-SG"/>
          </a:p>
        </p:txBody>
      </p:sp>
      <p:sp>
        <p:nvSpPr>
          <p:cNvPr id="87" name="文本框 125">
            <a:extLst>
              <a:ext uri="{FF2B5EF4-FFF2-40B4-BE49-F238E27FC236}">
                <a16:creationId xmlns:a16="http://schemas.microsoft.com/office/drawing/2014/main" id="{F1C0E8DF-967C-EF7D-9479-DFCCD2A65426}"/>
              </a:ext>
            </a:extLst>
          </p:cNvPr>
          <p:cNvSpPr txBox="1"/>
          <p:nvPr/>
        </p:nvSpPr>
        <p:spPr>
          <a:xfrm>
            <a:off x="3842476" y="2130255"/>
            <a:ext cx="5104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sz="1800" dirty="0"/>
              <a:t>The spin state can be read out by the photoluminescence frequency, and the intensity.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sz="1800" dirty="0"/>
              <a:t>ZFS of ground and excited states in THz with opposite signs can boost the fidelity for qubits controlled by resonant excitation.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sz="1800" dirty="0"/>
              <a:t>This study paves the way for breakthroughs in quantum THz technology.</a:t>
            </a:r>
          </a:p>
        </p:txBody>
      </p:sp>
      <p:sp>
        <p:nvSpPr>
          <p:cNvPr id="2" name="文本框 32">
            <a:extLst>
              <a:ext uri="{FF2B5EF4-FFF2-40B4-BE49-F238E27FC236}">
                <a16:creationId xmlns:a16="http://schemas.microsoft.com/office/drawing/2014/main" id="{D73D53F5-2312-EBEA-C3E2-8E3DD601AD56}"/>
              </a:ext>
            </a:extLst>
          </p:cNvPr>
          <p:cNvSpPr txBox="1"/>
          <p:nvPr/>
        </p:nvSpPr>
        <p:spPr>
          <a:xfrm>
            <a:off x="2858148" y="2944406"/>
            <a:ext cx="1050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THz emitter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1824AED-BF54-56A4-BAC7-DB58773630D5}"/>
              </a:ext>
            </a:extLst>
          </p:cNvPr>
          <p:cNvSpPr/>
          <p:nvPr/>
        </p:nvSpPr>
        <p:spPr>
          <a:xfrm>
            <a:off x="2943310" y="2610473"/>
            <a:ext cx="99485" cy="3734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0FCB81-1E3F-D637-3917-DCF1E06648C6}"/>
              </a:ext>
            </a:extLst>
          </p:cNvPr>
          <p:cNvGrpSpPr/>
          <p:nvPr/>
        </p:nvGrpSpPr>
        <p:grpSpPr>
          <a:xfrm>
            <a:off x="178504" y="1685185"/>
            <a:ext cx="3609343" cy="3335349"/>
            <a:chOff x="91543" y="1404438"/>
            <a:chExt cx="3609343" cy="333534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0852EB-50E7-DC6E-1D5E-91F5D889409C}"/>
                </a:ext>
              </a:extLst>
            </p:cNvPr>
            <p:cNvGrpSpPr/>
            <p:nvPr/>
          </p:nvGrpSpPr>
          <p:grpSpPr>
            <a:xfrm>
              <a:off x="91543" y="1404438"/>
              <a:ext cx="3609343" cy="3335349"/>
              <a:chOff x="91543" y="1404438"/>
              <a:chExt cx="3609343" cy="3335349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A25A75E7-732C-251A-AC82-E2479EBAA522}"/>
                  </a:ext>
                </a:extLst>
              </p:cNvPr>
              <p:cNvGrpSpPr/>
              <p:nvPr/>
            </p:nvGrpSpPr>
            <p:grpSpPr>
              <a:xfrm>
                <a:off x="91543" y="1404438"/>
                <a:ext cx="3609343" cy="3335349"/>
                <a:chOff x="1984918" y="1486609"/>
                <a:chExt cx="3609343" cy="3335349"/>
              </a:xfrm>
            </p:grpSpPr>
            <p:sp>
              <p:nvSpPr>
                <p:cNvPr id="15" name="矩形 2">
                  <a:extLst>
                    <a:ext uri="{FF2B5EF4-FFF2-40B4-BE49-F238E27FC236}">
                      <a16:creationId xmlns:a16="http://schemas.microsoft.com/office/drawing/2014/main" id="{30F337E3-BD47-2326-EFFC-22BF5505B211}"/>
                    </a:ext>
                  </a:extLst>
                </p:cNvPr>
                <p:cNvSpPr/>
                <p:nvPr/>
              </p:nvSpPr>
              <p:spPr>
                <a:xfrm>
                  <a:off x="3154945" y="1486609"/>
                  <a:ext cx="2158022" cy="855912"/>
                </a:xfrm>
                <a:prstGeom prst="rect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/>
                    <a:t>Conduction band</a:t>
                  </a:r>
                </a:p>
              </p:txBody>
            </p:sp>
            <p:sp>
              <p:nvSpPr>
                <p:cNvPr id="16" name="矩形 3">
                  <a:extLst>
                    <a:ext uri="{FF2B5EF4-FFF2-40B4-BE49-F238E27FC236}">
                      <a16:creationId xmlns:a16="http://schemas.microsoft.com/office/drawing/2014/main" id="{3F5060DF-365F-5384-F715-E95C71C16355}"/>
                    </a:ext>
                  </a:extLst>
                </p:cNvPr>
                <p:cNvSpPr/>
                <p:nvPr/>
              </p:nvSpPr>
              <p:spPr>
                <a:xfrm>
                  <a:off x="3154944" y="3963004"/>
                  <a:ext cx="2158023" cy="858954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/>
                    <a:t>Valence band</a:t>
                  </a:r>
                </a:p>
              </p:txBody>
            </p:sp>
            <p:cxnSp>
              <p:nvCxnSpPr>
                <p:cNvPr id="17" name="直接连接符 4">
                  <a:extLst>
                    <a:ext uri="{FF2B5EF4-FFF2-40B4-BE49-F238E27FC236}">
                      <a16:creationId xmlns:a16="http://schemas.microsoft.com/office/drawing/2014/main" id="{7D87EE23-7872-B7FB-1DBB-88B12E4D69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7690" y="3715023"/>
                  <a:ext cx="91368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5">
                  <a:extLst>
                    <a:ext uri="{FF2B5EF4-FFF2-40B4-BE49-F238E27FC236}">
                      <a16:creationId xmlns:a16="http://schemas.microsoft.com/office/drawing/2014/main" id="{5F9FFED6-7E11-B3C6-432E-EF649B0816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7690" y="2566524"/>
                  <a:ext cx="9309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7">
                  <a:extLst>
                    <a:ext uri="{FF2B5EF4-FFF2-40B4-BE49-F238E27FC236}">
                      <a16:creationId xmlns:a16="http://schemas.microsoft.com/office/drawing/2014/main" id="{5448DC73-AC11-1D80-EBA5-3AFC57941444}"/>
                    </a:ext>
                  </a:extLst>
                </p:cNvPr>
                <p:cNvCxnSpPr/>
                <p:nvPr/>
              </p:nvCxnSpPr>
              <p:spPr>
                <a:xfrm>
                  <a:off x="4230732" y="3611348"/>
                  <a:ext cx="86726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8">
                  <a:extLst>
                    <a:ext uri="{FF2B5EF4-FFF2-40B4-BE49-F238E27FC236}">
                      <a16:creationId xmlns:a16="http://schemas.microsoft.com/office/drawing/2014/main" id="{2A2D4EC6-18D3-4501-DFA6-DE769BEA2BB8}"/>
                    </a:ext>
                  </a:extLst>
                </p:cNvPr>
                <p:cNvCxnSpPr/>
                <p:nvPr/>
              </p:nvCxnSpPr>
              <p:spPr>
                <a:xfrm>
                  <a:off x="4231591" y="3823815"/>
                  <a:ext cx="86726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9">
                  <a:extLst>
                    <a:ext uri="{FF2B5EF4-FFF2-40B4-BE49-F238E27FC236}">
                      <a16:creationId xmlns:a16="http://schemas.microsoft.com/office/drawing/2014/main" id="{0F9288A0-7989-C8D8-3AB7-99C7C7605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41949" y="3576484"/>
                  <a:ext cx="175939" cy="13853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10">
                  <a:extLst>
                    <a:ext uri="{FF2B5EF4-FFF2-40B4-BE49-F238E27FC236}">
                      <a16:creationId xmlns:a16="http://schemas.microsoft.com/office/drawing/2014/main" id="{5C98052D-B6E5-1ACF-DF0A-B9CBDE0F93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1376" y="3717906"/>
                  <a:ext cx="175939" cy="13280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12">
                  <a:extLst>
                    <a:ext uri="{FF2B5EF4-FFF2-40B4-BE49-F238E27FC236}">
                      <a16:creationId xmlns:a16="http://schemas.microsoft.com/office/drawing/2014/main" id="{ACF237C2-0B1E-0BBB-E010-580ECBEB2AB4}"/>
                    </a:ext>
                  </a:extLst>
                </p:cNvPr>
                <p:cNvCxnSpPr/>
                <p:nvPr/>
              </p:nvCxnSpPr>
              <p:spPr>
                <a:xfrm>
                  <a:off x="4230732" y="2391459"/>
                  <a:ext cx="86726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13">
                  <a:extLst>
                    <a:ext uri="{FF2B5EF4-FFF2-40B4-BE49-F238E27FC236}">
                      <a16:creationId xmlns:a16="http://schemas.microsoft.com/office/drawing/2014/main" id="{D335E639-D76A-7462-F208-ACE067E3402F}"/>
                    </a:ext>
                  </a:extLst>
                </p:cNvPr>
                <p:cNvCxnSpPr/>
                <p:nvPr/>
              </p:nvCxnSpPr>
              <p:spPr>
                <a:xfrm>
                  <a:off x="4231591" y="2790546"/>
                  <a:ext cx="86726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14">
                  <a:extLst>
                    <a:ext uri="{FF2B5EF4-FFF2-40B4-BE49-F238E27FC236}">
                      <a16:creationId xmlns:a16="http://schemas.microsoft.com/office/drawing/2014/main" id="{A7330097-9599-A527-7A5B-2C3B73A39C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41949" y="2387373"/>
                  <a:ext cx="179356" cy="1824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15">
                  <a:extLst>
                    <a:ext uri="{FF2B5EF4-FFF2-40B4-BE49-F238E27FC236}">
                      <a16:creationId xmlns:a16="http://schemas.microsoft.com/office/drawing/2014/main" id="{278AC3F6-BE5F-0139-6538-21ED541A7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1376" y="2572665"/>
                  <a:ext cx="166512" cy="16732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文本框 23">
                  <a:extLst>
                    <a:ext uri="{FF2B5EF4-FFF2-40B4-BE49-F238E27FC236}">
                      <a16:creationId xmlns:a16="http://schemas.microsoft.com/office/drawing/2014/main" id="{31048DB2-4EAC-1907-B60C-4EA572E454B2}"/>
                    </a:ext>
                  </a:extLst>
                </p:cNvPr>
                <p:cNvSpPr txBox="1"/>
                <p:nvPr/>
              </p:nvSpPr>
              <p:spPr>
                <a:xfrm>
                  <a:off x="2003263" y="2386277"/>
                  <a:ext cx="128299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Excited state</a:t>
                  </a:r>
                </a:p>
                <a:p>
                  <a:pPr algn="ctr"/>
                  <a:r>
                    <a:rPr lang="en-US" altLang="zh-CN" sz="1400" dirty="0"/>
                    <a:t>S=1</a:t>
                  </a:r>
                  <a:endParaRPr lang="zh-CN" altLang="en-US" sz="1400" dirty="0"/>
                </a:p>
              </p:txBody>
            </p:sp>
            <p:sp>
              <p:nvSpPr>
                <p:cNvPr id="31" name="文本框 24">
                  <a:extLst>
                    <a:ext uri="{FF2B5EF4-FFF2-40B4-BE49-F238E27FC236}">
                      <a16:creationId xmlns:a16="http://schemas.microsoft.com/office/drawing/2014/main" id="{B0F93D4C-9FD5-B817-D4C4-C2A5FA7A2257}"/>
                    </a:ext>
                  </a:extLst>
                </p:cNvPr>
                <p:cNvSpPr txBox="1"/>
                <p:nvPr/>
              </p:nvSpPr>
              <p:spPr>
                <a:xfrm>
                  <a:off x="1984918" y="3527520"/>
                  <a:ext cx="128299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Ground state</a:t>
                  </a:r>
                </a:p>
                <a:p>
                  <a:pPr algn="ctr"/>
                  <a:r>
                    <a:rPr lang="en-US" altLang="zh-CN" sz="1400" dirty="0"/>
                    <a:t>S </a:t>
                  </a:r>
                  <a:r>
                    <a:rPr lang="en-SG" altLang="zh-CN" sz="1400" dirty="0"/>
                    <a:t>=</a:t>
                  </a:r>
                  <a:r>
                    <a:rPr lang="en-US" altLang="zh-CN" sz="1400" dirty="0"/>
                    <a:t> 1</a:t>
                  </a:r>
                  <a:endParaRPr lang="zh-CN" altLang="en-US" sz="1400" dirty="0"/>
                </a:p>
              </p:txBody>
            </p:sp>
            <p:sp>
              <p:nvSpPr>
                <p:cNvPr id="32" name="文本框 25">
                  <a:extLst>
                    <a:ext uri="{FF2B5EF4-FFF2-40B4-BE49-F238E27FC236}">
                      <a16:creationId xmlns:a16="http://schemas.microsoft.com/office/drawing/2014/main" id="{CF910791-117D-EBBF-9C2B-807CE8B2D4D9}"/>
                    </a:ext>
                  </a:extLst>
                </p:cNvPr>
                <p:cNvSpPr txBox="1"/>
                <p:nvPr/>
              </p:nvSpPr>
              <p:spPr>
                <a:xfrm>
                  <a:off x="3434186" y="2895187"/>
                  <a:ext cx="107294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rgbClr val="FFC000"/>
                      </a:solidFill>
                    </a:rPr>
                    <a:t>Infrared pumping</a:t>
                  </a:r>
                  <a:endParaRPr lang="zh-CN" altLang="en-US" sz="1400" dirty="0">
                    <a:solidFill>
                      <a:srgbClr val="FFC000"/>
                    </a:solidFill>
                  </a:endParaRPr>
                </a:p>
              </p:txBody>
            </p:sp>
            <p:cxnSp>
              <p:nvCxnSpPr>
                <p:cNvPr id="33" name="直接连接符 26">
                  <a:extLst>
                    <a:ext uri="{FF2B5EF4-FFF2-40B4-BE49-F238E27FC236}">
                      <a16:creationId xmlns:a16="http://schemas.microsoft.com/office/drawing/2014/main" id="{1C784C36-E31D-BC9F-3431-A4D980C67D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11917" y="2555942"/>
                  <a:ext cx="0" cy="1168483"/>
                </a:xfrm>
                <a:prstGeom prst="line">
                  <a:avLst/>
                </a:prstGeom>
                <a:ln w="28575" cap="flat" cmpd="sng" algn="ctr">
                  <a:solidFill>
                    <a:srgbClr val="FFC000"/>
                  </a:solidFill>
                  <a:prstDash val="solid"/>
                  <a:round/>
                  <a:headEnd type="arrow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36" name="文本框 32">
                  <a:extLst>
                    <a:ext uri="{FF2B5EF4-FFF2-40B4-BE49-F238E27FC236}">
                      <a16:creationId xmlns:a16="http://schemas.microsoft.com/office/drawing/2014/main" id="{9A1405FF-8B04-91E5-B781-A468F86F1815}"/>
                    </a:ext>
                  </a:extLst>
                </p:cNvPr>
                <p:cNvSpPr txBox="1"/>
                <p:nvPr/>
              </p:nvSpPr>
              <p:spPr>
                <a:xfrm>
                  <a:off x="4627423" y="3094826"/>
                  <a:ext cx="96683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rgbClr val="FF0000"/>
                      </a:solidFill>
                    </a:rPr>
                    <a:t>THz qubit control</a:t>
                  </a:r>
                  <a:endParaRPr lang="zh-CN" altLang="en-US" sz="1400" b="1" dirty="0">
                    <a:solidFill>
                      <a:srgbClr val="FF0000"/>
                    </a:solidFill>
                  </a:endParaRPr>
                </a:p>
              </p:txBody>
            </p:sp>
          </p:grpSp>
          <p:cxnSp>
            <p:nvCxnSpPr>
              <p:cNvPr id="13" name="直接连接符 26">
                <a:extLst>
                  <a:ext uri="{FF2B5EF4-FFF2-40B4-BE49-F238E27FC236}">
                    <a16:creationId xmlns:a16="http://schemas.microsoft.com/office/drawing/2014/main" id="{E65F6AAC-D925-85C1-97EA-19BEAE14E8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0595" y="2314439"/>
                <a:ext cx="0" cy="1454102"/>
              </a:xfrm>
              <a:prstGeom prst="line">
                <a:avLst/>
              </a:prstGeom>
              <a:ln w="19050" cap="flat" cmpd="sng" algn="ctr">
                <a:solidFill>
                  <a:srgbClr val="FFC000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26">
                <a:extLst>
                  <a:ext uri="{FF2B5EF4-FFF2-40B4-BE49-F238E27FC236}">
                    <a16:creationId xmlns:a16="http://schemas.microsoft.com/office/drawing/2014/main" id="{7D63D4BD-7ACA-20E1-B27A-EF35D3F8E8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65413" y="2708375"/>
                <a:ext cx="0" cy="814188"/>
              </a:xfrm>
              <a:prstGeom prst="line">
                <a:avLst/>
              </a:prstGeom>
              <a:ln w="19050" cap="flat" cmpd="sng" algn="ctr">
                <a:solidFill>
                  <a:srgbClr val="FFC000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573E8C-326B-E64A-774E-635D7D966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6347" y="3541698"/>
              <a:ext cx="198974" cy="179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3034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9C3B1FF-DCC2-444F-D4A9-2B3F5D4D4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B6C25-A3C3-45C4-A80A-41FC4A628628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BD2F26-A95E-BE2D-1D29-917894E0DD86}"/>
              </a:ext>
            </a:extLst>
          </p:cNvPr>
          <p:cNvSpPr txBox="1"/>
          <p:nvPr/>
        </p:nvSpPr>
        <p:spPr>
          <a:xfrm>
            <a:off x="4" y="14779"/>
            <a:ext cx="4572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Acknowledgement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1DBBDB-AD68-C06C-17CD-FCFAFEA91B54}"/>
              </a:ext>
            </a:extLst>
          </p:cNvPr>
          <p:cNvSpPr txBox="1"/>
          <p:nvPr/>
        </p:nvSpPr>
        <p:spPr>
          <a:xfrm>
            <a:off x="139964" y="647811"/>
            <a:ext cx="322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Prof. Su Ying Quek and group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AutoShape 6" descr="...">
            <a:extLst>
              <a:ext uri="{FF2B5EF4-FFF2-40B4-BE49-F238E27FC236}">
                <a16:creationId xmlns:a16="http://schemas.microsoft.com/office/drawing/2014/main" id="{04D6A037-D59C-FF65-3276-007DAFCB7F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441031-2414-CC3C-C998-3D1676C83E19}"/>
              </a:ext>
            </a:extLst>
          </p:cNvPr>
          <p:cNvSpPr txBox="1"/>
          <p:nvPr/>
        </p:nvSpPr>
        <p:spPr>
          <a:xfrm>
            <a:off x="139960" y="4415245"/>
            <a:ext cx="184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Prof. Goki Eda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F0EC18-A63A-F472-B41D-99C3C5B76061}"/>
              </a:ext>
            </a:extLst>
          </p:cNvPr>
          <p:cNvSpPr txBox="1"/>
          <p:nvPr/>
        </p:nvSpPr>
        <p:spPr>
          <a:xfrm>
            <a:off x="5429250" y="66523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Research facilities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4" name="Picture 10" descr="Centre for Advanced 2D Materials Singapore | Graphene Research Centre">
            <a:extLst>
              <a:ext uri="{FF2B5EF4-FFF2-40B4-BE49-F238E27FC236}">
                <a16:creationId xmlns:a16="http://schemas.microsoft.com/office/drawing/2014/main" id="{622E4684-4C10-49E1-EAF7-7DCDF9274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248" y="1724406"/>
            <a:ext cx="3334527" cy="57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D9DA4E7-0A5E-A99E-4ABA-5543E55E0A69}"/>
              </a:ext>
            </a:extLst>
          </p:cNvPr>
          <p:cNvSpPr txBox="1"/>
          <p:nvPr/>
        </p:nvSpPr>
        <p:spPr>
          <a:xfrm>
            <a:off x="5862039" y="4956140"/>
            <a:ext cx="284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Email: jingda@u.nus.edu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0934EF-60C1-CF2B-9DFA-327ABBEBD58A}"/>
              </a:ext>
            </a:extLst>
          </p:cNvPr>
          <p:cNvSpPr txBox="1"/>
          <p:nvPr/>
        </p:nvSpPr>
        <p:spPr>
          <a:xfrm>
            <a:off x="5233095" y="4557895"/>
            <a:ext cx="370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NSCC Help">
            <a:extLst>
              <a:ext uri="{FF2B5EF4-FFF2-40B4-BE49-F238E27FC236}">
                <a16:creationId xmlns:a16="http://schemas.microsoft.com/office/drawing/2014/main" id="{9500AECB-06DD-1EE9-1F05-4FF8CA955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281" y="2475974"/>
            <a:ext cx="2916281" cy="113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B310C3-CB38-22CC-DA45-F0E9F7E64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6" y="4757954"/>
            <a:ext cx="1078323" cy="1413171"/>
          </a:xfrm>
          <a:prstGeom prst="rect">
            <a:avLst/>
          </a:prstGeom>
        </p:spPr>
      </p:pic>
      <p:pic>
        <p:nvPicPr>
          <p:cNvPr id="9" name="Picture 8" descr="A group of people standing in front of a sign&#10;&#10;Description automatically generated">
            <a:extLst>
              <a:ext uri="{FF2B5EF4-FFF2-40B4-BE49-F238E27FC236}">
                <a16:creationId xmlns:a16="http://schemas.microsoft.com/office/drawing/2014/main" id="{519C4344-DD82-7DB5-A77F-F40E64BAF1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8" b="5529"/>
          <a:stretch/>
        </p:blipFill>
        <p:spPr>
          <a:xfrm>
            <a:off x="209229" y="1096476"/>
            <a:ext cx="5148200" cy="31029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951556-86DC-A864-4900-D8F7791E1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452" y="1219122"/>
            <a:ext cx="741602" cy="83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305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306638CA-C547-4A7D-AB23-2BC84C624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353" y="3022434"/>
            <a:ext cx="3901333" cy="351648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749D7A-19BD-5826-8053-F39B516D3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B6C25-A3C3-45C4-A80A-41FC4A628628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3FCDEE-0C3F-86A0-DDDF-A8DEE759D338}"/>
              </a:ext>
            </a:extLst>
          </p:cNvPr>
          <p:cNvSpPr txBox="1"/>
          <p:nvPr/>
        </p:nvSpPr>
        <p:spPr>
          <a:xfrm>
            <a:off x="0" y="0"/>
            <a:ext cx="211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Spin defects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7C1795-A946-9C4B-2EDB-16D186247499}"/>
              </a:ext>
            </a:extLst>
          </p:cNvPr>
          <p:cNvSpPr txBox="1"/>
          <p:nvPr/>
        </p:nvSpPr>
        <p:spPr>
          <a:xfrm>
            <a:off x="498764" y="611809"/>
            <a:ext cx="4689589" cy="2862322"/>
          </a:xfrm>
          <a:prstGeom prst="roundRect">
            <a:avLst>
              <a:gd name="adj" fmla="val 9770"/>
            </a:avLst>
          </a:prstGeom>
          <a:noFill/>
          <a:ln w="19050">
            <a:solidFill>
              <a:srgbClr val="0070C0"/>
            </a:solidFill>
          </a:ln>
        </p:spPr>
        <p:txBody>
          <a:bodyPr wrap="square" anchor="ctr" anchorCtr="0">
            <a:no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Isolated point defects: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Atomic-like systems defined by their spin, optical, charge, and their host material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Introducing levels/states in the band gap of semiconductor or insulators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SG" b="1" dirty="0">
                <a:latin typeface="Calibri" panose="020F0502020204030204" pitchFamily="34" charset="0"/>
                <a:cs typeface="Calibri" panose="020F0502020204030204" pitchFamily="34" charset="0"/>
              </a:rPr>
              <a:t>Quantum defects based on electron spin: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Two-level system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Initialization, manipulation, and read-out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Spin-to-charge/photon interfaces</a:t>
            </a:r>
            <a:endParaRPr lang="en-S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A20C8CF-4999-D2B2-4D80-D73E6E0B8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914" y="921573"/>
            <a:ext cx="1874212" cy="15343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600C5BE-474C-4317-1823-EC6D34A6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11" y="3667885"/>
            <a:ext cx="3175596" cy="257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4587C-556F-C1BF-C62B-BF0C6C88160C}"/>
              </a:ext>
            </a:extLst>
          </p:cNvPr>
          <p:cNvSpPr txBox="1"/>
          <p:nvPr/>
        </p:nvSpPr>
        <p:spPr>
          <a:xfrm>
            <a:off x="0" y="6538917"/>
            <a:ext cx="9089686" cy="305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Nat Rev Mater</a:t>
            </a:r>
            <a:r>
              <a:rPr lang="en-SG" sz="1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400" b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SG" sz="1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906–925 (2021).</a:t>
            </a:r>
          </a:p>
        </p:txBody>
      </p:sp>
    </p:spTree>
    <p:extLst>
      <p:ext uri="{BB962C8B-B14F-4D97-AF65-F5344CB8AC3E}">
        <p14:creationId xmlns:p14="http://schemas.microsoft.com/office/powerpoint/2010/main" val="1338318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ASP - Vienna Ab initio Simulation Package">
            <a:extLst>
              <a:ext uri="{FF2B5EF4-FFF2-40B4-BE49-F238E27FC236}">
                <a16:creationId xmlns:a16="http://schemas.microsoft.com/office/drawing/2014/main" id="{3ADC7135-E6AC-3D5D-8D4B-1D08FB834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610" y="5294319"/>
            <a:ext cx="1286238" cy="85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oup theory and the Standard Model gauge group - 4.4.1 - YouTube">
            <a:extLst>
              <a:ext uri="{FF2B5EF4-FFF2-40B4-BE49-F238E27FC236}">
                <a16:creationId xmlns:a16="http://schemas.microsoft.com/office/drawing/2014/main" id="{D4F782FF-D5C2-AB84-A3BA-11F830387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1" t="2735" r="13889" b="31777"/>
          <a:stretch/>
        </p:blipFill>
        <p:spPr bwMode="auto">
          <a:xfrm>
            <a:off x="5000173" y="5032426"/>
            <a:ext cx="2797962" cy="141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2">
            <a:extLst>
              <a:ext uri="{FF2B5EF4-FFF2-40B4-BE49-F238E27FC236}">
                <a16:creationId xmlns:a16="http://schemas.microsoft.com/office/drawing/2014/main" id="{4649BFFD-9451-0267-DB99-89839A64086C}"/>
              </a:ext>
            </a:extLst>
          </p:cNvPr>
          <p:cNvSpPr txBox="1"/>
          <p:nvPr/>
        </p:nvSpPr>
        <p:spPr>
          <a:xfrm>
            <a:off x="0" y="0"/>
            <a:ext cx="6861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Computational details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86F81-8D79-F9A3-2C0D-B1633B2C892D}"/>
              </a:ext>
            </a:extLst>
          </p:cNvPr>
          <p:cNvSpPr txBox="1"/>
          <p:nvPr/>
        </p:nvSpPr>
        <p:spPr>
          <a:xfrm>
            <a:off x="221063" y="710850"/>
            <a:ext cx="87018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dirty="0"/>
              <a:t>PBE exchange-correlation functional (with an on-site Hubbard U of 3 eV for 3d elements) for preliminary screening and HSE06 functional for further validation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dirty="0"/>
              <a:t>PAW energy cutoff: 450 eV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dirty="0"/>
              <a:t>Supercell of ML TMDs: 4×4 (qualitatively agree with 6×6)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l-GR" dirty="0"/>
              <a:t>Γ-</a:t>
            </a:r>
            <a:r>
              <a:rPr lang="en-SG" dirty="0"/>
              <a:t>centred k-mesh: 3×3×1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dirty="0"/>
              <a:t>Force convergence criterion: 0.01 eV/Å for PBE and 0.02 eV/Å for HSE06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dirty="0"/>
              <a:t>Energy convergence criterion in SCF cycle: 10</a:t>
            </a:r>
            <a:r>
              <a:rPr lang="en-SG" baseline="30000" dirty="0"/>
              <a:t>-5</a:t>
            </a:r>
            <a:r>
              <a:rPr lang="en-SG" dirty="0"/>
              <a:t> eV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dirty="0"/>
              <a:t>Vacuum height: 15 Å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dirty="0"/>
              <a:t>FNV finite-size correction by sxdefectalign2d code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dirty="0"/>
              <a:t>“LDMATRIX” tag used in SS-contributed ZFS calculations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dirty="0"/>
              <a:t>SOC nonself-consistently included in the SO-contributed ZFS calculations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Optical transition energies by constrained DFT method</a:t>
            </a:r>
            <a:endParaRPr lang="en-SG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dirty="0" err="1"/>
              <a:t>PyVaspwfc</a:t>
            </a:r>
            <a:r>
              <a:rPr lang="en-SG" dirty="0"/>
              <a:t> for post-processing of wavefunction visualization in VESTA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dirty="0"/>
              <a:t>Group theory analysis for configuring many-body states and determining symmetry-allowed transitions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15E9F-0A4D-7CE6-A119-16A0610EB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4917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4FC88E-55A4-B059-3B85-CFC1E4AA6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pPr/>
              <a:t>21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77556-BA5A-6106-B27B-0DF8B0D280A1}"/>
                  </a:ext>
                </a:extLst>
              </p:cNvPr>
              <p:cNvSpPr txBox="1"/>
              <p:nvPr/>
            </p:nvSpPr>
            <p:spPr>
              <a:xfrm>
                <a:off x="214131" y="567864"/>
                <a:ext cx="8715738" cy="5722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SG" sz="12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Zero-field splitting.</a:t>
                </a:r>
                <a:r>
                  <a:rPr lang="en-SG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The first order ZFS contributed by spin-spin dipole interactions is calculated by adding the hidden tag “LDMATRIX” implemented in VASP. </a:t>
                </a:r>
                <a:endParaRPr lang="en-SG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SG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second-order SOC-contributed ZFS has the spin Hamiltonian of</a:t>
                </a:r>
                <a:endParaRPr lang="en-SG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𝑍𝐹𝑆</m:t>
                          </m:r>
                        </m:sub>
                      </m:sSub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𝑆𝑂</m:t>
                          </m:r>
                        </m:sup>
                      </m:sSup>
                      <m:d>
                        <m:d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SG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𝑆𝑂</m:t>
                          </m:r>
                        </m:sup>
                      </m:sSup>
                      <m:d>
                        <m:d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SG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SG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𝑆𝑂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p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𝑆𝑂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SG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which yields, for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𝑆𝑂</m:t>
                        </m:r>
                      </m:sup>
                    </m:sSup>
                    <m:r>
                      <a:rPr lang="en-US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𝑆𝑂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𝑆𝑂</m:t>
                        </m:r>
                      </m:sup>
                    </m:sSup>
                    <m:r>
                      <a:rPr lang="en-US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𝑆𝑂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𝑆𝑂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SG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SG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SG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eigenstates, respectively (see main text).</a:t>
                </a:r>
                <a:endParaRPr lang="en-SG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For a single spin, with the spin-quantization axis in the z-direction, and spin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SG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≡</m:t>
                    </m:r>
                    <m:d>
                      <m:dPr>
                        <m:begChr m:val="|"/>
                        <m:endChr m:val=""/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SG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zh-CN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↑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SG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≡</m:t>
                    </m:r>
                    <m:d>
                      <m:dPr>
                        <m:begChr m:val="|"/>
                        <m:endChr m:val=""/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SG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we have </a:t>
                </a:r>
                <a:endParaRPr lang="en-SG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SG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↑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SG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SG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SG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↑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SG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SG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Thus, for two spins in the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system, </a:t>
                </a:r>
                <a:endParaRPr lang="en-SG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𝑥𝑥</m:t>
                              </m:r>
                            </m:e>
                          </m:d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"/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SG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↑↑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SG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↓↓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SG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↑↓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SG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↓↑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SG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𝑦𝑦</m:t>
                              </m:r>
                            </m:e>
                          </m:d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"/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SG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↑↑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SG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↓↓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d>
                        <m:d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SG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↑↓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SG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↓↑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SG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Therefore, using the Hamiltonian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SG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𝑍𝐹𝑆</m:t>
                        </m:r>
                      </m:sub>
                    </m:sSub>
                    <m:r>
                      <a:rPr lang="en-US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SG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𝑒𝑙𝑒𝑐</m:t>
                        </m:r>
                      </m:sub>
                    </m:sSub>
                    <m:r>
                      <a:rPr lang="en-US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the total energies are:</a:t>
                </a:r>
                <a:endParaRPr lang="en-SG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𝑡𝑜𝑡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𝑥𝑥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𝐷𝐹𝑇</m:t>
                          </m:r>
                        </m:sup>
                      </m:sSubSup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𝑆𝑂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𝑆𝑂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𝑒𝑙</m:t>
                          </m:r>
                        </m:sub>
                      </m:sSub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SG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𝑡𝑜𝑡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𝑦𝑦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𝐷𝐹𝑇</m:t>
                          </m:r>
                        </m:sup>
                      </m:sSubSup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𝑆𝑂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𝑆𝑂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𝑒𝑙</m:t>
                          </m:r>
                        </m:sub>
                      </m:sSub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SG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𝑡𝑜𝑡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𝑧𝑧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𝐷𝐹𝑇</m:t>
                          </m:r>
                        </m:sup>
                      </m:sSubSup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𝑆𝑂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𝑒𝑙</m:t>
                          </m:r>
                        </m:sub>
                      </m:sSub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SG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𝑒𝑙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introduced as the total electronic energy, which we assume to be independent of the orientation of the spins. Now,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𝑆𝑂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𝑆𝑂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can be directly calculated by DFT through:</a:t>
                </a:r>
                <a:endParaRPr lang="en-SG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𝑆𝑂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=2</m:t>
                      </m:r>
                      <m:sSubSup>
                        <m:sSubSup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𝑡𝑜𝑡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𝑧𝑧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𝐷𝐹𝑇</m:t>
                          </m:r>
                        </m:sup>
                      </m:sSubSup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𝑡𝑜𝑡</m:t>
                              </m:r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𝑥𝑥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𝐷𝐹𝑇</m:t>
                              </m:r>
                            </m:sup>
                          </m:sSubSup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SG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𝑡𝑜𝑡</m:t>
                              </m:r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𝑦𝑦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𝐷𝐹𝑇</m:t>
                              </m:r>
                            </m:sup>
                          </m:sSubSup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SG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𝑆𝑂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𝑡𝑜𝑡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𝑥𝑥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𝐷𝐹𝑇</m:t>
                          </m:r>
                        </m:sup>
                      </m:sSubSup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𝑡𝑜𝑡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𝑦𝑦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𝐷𝐹𝑇</m:t>
                          </m:r>
                        </m:sup>
                      </m:sSubSup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SG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SG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For the calculation of total energies, we first carry out a self-consistent collinear calculation without SOC. Reading from the ground-state charge density of the system, the SOC can be treated as a perturbation in non-self-consistent calculations. The total energy of the system is self-consistently calculated including SOC with a convergence threshold of 10</a:t>
                </a:r>
                <a:r>
                  <a:rPr lang="en-SG" sz="12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-9</a:t>
                </a:r>
                <a:r>
                  <a:rPr lang="en-SG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eV for different spin orientations.</a:t>
                </a:r>
                <a:endParaRPr lang="en-SG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77556-BA5A-6106-B27B-0DF8B0D2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31" y="567864"/>
                <a:ext cx="8715738" cy="5722272"/>
              </a:xfrm>
              <a:prstGeom prst="rect">
                <a:avLst/>
              </a:prstGeom>
              <a:blipFill>
                <a:blip r:embed="rId2"/>
                <a:stretch>
                  <a:fillRect r="-7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201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D3B730-26F4-82DE-28D1-EE383676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16F6-7BE3-497A-88A8-00416F32369F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E0FE2325-1BD2-D2FC-A9AF-DCAEE0183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2479"/>
              </p:ext>
            </p:extLst>
          </p:nvPr>
        </p:nvGraphicFramePr>
        <p:xfrm>
          <a:off x="628650" y="144698"/>
          <a:ext cx="3030525" cy="646796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921444">
                  <a:extLst>
                    <a:ext uri="{9D8B030D-6E8A-4147-A177-3AD203B41FA5}">
                      <a16:colId xmlns:a16="http://schemas.microsoft.com/office/drawing/2014/main" val="2826094846"/>
                    </a:ext>
                  </a:extLst>
                </a:gridCol>
                <a:gridCol w="1075017">
                  <a:extLst>
                    <a:ext uri="{9D8B030D-6E8A-4147-A177-3AD203B41FA5}">
                      <a16:colId xmlns:a16="http://schemas.microsoft.com/office/drawing/2014/main" val="3268595284"/>
                    </a:ext>
                  </a:extLst>
                </a:gridCol>
                <a:gridCol w="1034064">
                  <a:extLst>
                    <a:ext uri="{9D8B030D-6E8A-4147-A177-3AD203B41FA5}">
                      <a16:colId xmlns:a16="http://schemas.microsoft.com/office/drawing/2014/main" val="4118835502"/>
                    </a:ext>
                  </a:extLst>
                </a:gridCol>
              </a:tblGrid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</a:rPr>
                        <a:t>MoS</a:t>
                      </a:r>
                      <a:r>
                        <a:rPr lang="en-US" altLang="zh-CN" sz="1000" kern="12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000" kern="1200" baseline="-25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</a:rPr>
                        <a:t>CTL (+1/0) (eV)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</a:rPr>
                        <a:t>CTL (0/-1) (eV)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9911106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 err="1">
                          <a:solidFill>
                            <a:schemeClr val="tx1"/>
                          </a:solidFill>
                        </a:rPr>
                        <a:t>Ti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-0.40 (-0.39)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 (0.70)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6398391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-0.39 (-0.43)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 (0.65)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51256118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Cr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 (-0.30)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1.88 (1.48)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01318509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Mn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 (0.30)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 (1.33)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0894219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Fe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 (0.07)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 (1.09)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48114008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Co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 (0.07)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 (1.31)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77519207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Ni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 (0.06)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 (1.18)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9678170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Cu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 (0.04)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1.10 (1.08)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9112206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Zn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 (-0.10)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 (0.92)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0509091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Zr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174246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Nb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57177530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Ru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3026337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Rh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5197686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Pd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12621780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Ag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70291033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Cd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20881545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Hf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80119359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Ta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1302124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2612840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Re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0450974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 err="1">
                          <a:solidFill>
                            <a:schemeClr val="tx1"/>
                          </a:solidFill>
                        </a:rPr>
                        <a:t>Os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28610977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 err="1">
                          <a:solidFill>
                            <a:schemeClr val="tx1"/>
                          </a:solidFill>
                        </a:rPr>
                        <a:t>Ir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1492083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Pt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5680121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Au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99516282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Hg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8684246"/>
                  </a:ext>
                </a:extLst>
              </a:tr>
            </a:tbl>
          </a:graphicData>
        </a:graphic>
      </p:graphicFrame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E0FE2325-1BD2-D2FC-A9AF-DCAEE0183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762151"/>
              </p:ext>
            </p:extLst>
          </p:nvPr>
        </p:nvGraphicFramePr>
        <p:xfrm>
          <a:off x="4331109" y="144698"/>
          <a:ext cx="3030525" cy="646796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921444">
                  <a:extLst>
                    <a:ext uri="{9D8B030D-6E8A-4147-A177-3AD203B41FA5}">
                      <a16:colId xmlns:a16="http://schemas.microsoft.com/office/drawing/2014/main" val="2826094846"/>
                    </a:ext>
                  </a:extLst>
                </a:gridCol>
                <a:gridCol w="1075017">
                  <a:extLst>
                    <a:ext uri="{9D8B030D-6E8A-4147-A177-3AD203B41FA5}">
                      <a16:colId xmlns:a16="http://schemas.microsoft.com/office/drawing/2014/main" val="3268595284"/>
                    </a:ext>
                  </a:extLst>
                </a:gridCol>
                <a:gridCol w="1034064">
                  <a:extLst>
                    <a:ext uri="{9D8B030D-6E8A-4147-A177-3AD203B41FA5}">
                      <a16:colId xmlns:a16="http://schemas.microsoft.com/office/drawing/2014/main" val="4118835502"/>
                    </a:ext>
                  </a:extLst>
                </a:gridCol>
              </a:tblGrid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</a:rPr>
                        <a:t>WSe</a:t>
                      </a:r>
                      <a:r>
                        <a:rPr lang="en-US" altLang="zh-CN" sz="1000" kern="12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000" kern="1200" baseline="-25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</a:rPr>
                        <a:t>CTL (+1/0) (eV)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</a:rPr>
                        <a:t>CTL (0/-1) (eV)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9911106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 err="1">
                          <a:solidFill>
                            <a:schemeClr val="tx1"/>
                          </a:solidFill>
                        </a:rPr>
                        <a:t>Ti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 (-0.41)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 (0.47)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6398391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-0.51 (-0.39)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 (0.48)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51256118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Cr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-0.55 (-0.35)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1.51 (1.17)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01318509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Mn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 (0.16)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1.24 (0.99)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0894219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Fe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 (-0.08)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1.22 (0.88)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48114008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Co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 (-0.02)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 (1.03)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77519207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Ni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 (-0.22)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 (0.86)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9678170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Cu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 (-0.03)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 (0.87)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9112206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Zn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 (-0.17)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 (0.67)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0509091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Zr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174246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Nb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57177530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Mo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3026337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Ru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5197686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Rh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12621780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Pd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70291033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Ag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20881545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Cd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80119359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Hf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1302124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Ta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2612840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Re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0450974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 err="1">
                          <a:solidFill>
                            <a:schemeClr val="tx1"/>
                          </a:solidFill>
                        </a:rPr>
                        <a:t>Os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28610977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 err="1">
                          <a:solidFill>
                            <a:schemeClr val="tx1"/>
                          </a:solidFill>
                        </a:rPr>
                        <a:t>Ir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1492083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Pt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5680121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Au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99516282"/>
                  </a:ext>
                </a:extLst>
              </a:tr>
              <a:tr h="248768">
                <a:tc>
                  <a:txBody>
                    <a:bodyPr/>
                    <a:lstStyle/>
                    <a:p>
                      <a:pPr algn="ctr"/>
                      <a:r>
                        <a:rPr lang="en-SG" altLang="zh-CN" sz="1000" b="0" kern="1200" dirty="0">
                          <a:solidFill>
                            <a:schemeClr val="tx1"/>
                          </a:solidFill>
                        </a:rPr>
                        <a:t>Hg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8684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433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025A13-2BCF-248A-C312-D5388AA8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CF356-65A4-4ACF-82B0-E5ED355DD69B}" type="slidenum">
              <a:rPr lang="en-SG" smtClean="0"/>
              <a:t>23</a:t>
            </a:fld>
            <a:endParaRPr lang="en-SG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F3FB974-E16F-600D-EBB4-0E75D906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194946"/>
              </p:ext>
            </p:extLst>
          </p:nvPr>
        </p:nvGraphicFramePr>
        <p:xfrm>
          <a:off x="5756987" y="552152"/>
          <a:ext cx="4264089" cy="341757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46016">
                  <a:extLst>
                    <a:ext uri="{9D8B030D-6E8A-4147-A177-3AD203B41FA5}">
                      <a16:colId xmlns:a16="http://schemas.microsoft.com/office/drawing/2014/main" val="1714728746"/>
                    </a:ext>
                  </a:extLst>
                </a:gridCol>
                <a:gridCol w="1064976">
                  <a:extLst>
                    <a:ext uri="{9D8B030D-6E8A-4147-A177-3AD203B41FA5}">
                      <a16:colId xmlns:a16="http://schemas.microsoft.com/office/drawing/2014/main" val="348407515"/>
                    </a:ext>
                  </a:extLst>
                </a:gridCol>
                <a:gridCol w="803655">
                  <a:extLst>
                    <a:ext uri="{9D8B030D-6E8A-4147-A177-3AD203B41FA5}">
                      <a16:colId xmlns:a16="http://schemas.microsoft.com/office/drawing/2014/main" val="2802445581"/>
                    </a:ext>
                  </a:extLst>
                </a:gridCol>
                <a:gridCol w="1549442">
                  <a:extLst>
                    <a:ext uri="{9D8B030D-6E8A-4147-A177-3AD203B41FA5}">
                      <a16:colId xmlns:a16="http://schemas.microsoft.com/office/drawing/2014/main" val="3315088060"/>
                    </a:ext>
                  </a:extLst>
                </a:gridCol>
              </a:tblGrid>
              <a:tr h="2057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b="1" kern="1200" dirty="0">
                          <a:solidFill>
                            <a:srgbClr val="000000"/>
                          </a:solidFill>
                          <a:effectLst/>
                        </a:rPr>
                        <a:t>PBE+U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rgbClr val="000000"/>
                          </a:solidFill>
                          <a:effectLst/>
                        </a:rPr>
                        <a:t>Charge state</a:t>
                      </a:r>
                      <a:endParaRPr lang="en-SG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b="1" kern="1200" dirty="0">
                          <a:solidFill>
                            <a:srgbClr val="000000"/>
                          </a:solidFill>
                          <a:effectLst/>
                        </a:rPr>
                        <a:t>Symmetry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1200" dirty="0">
                          <a:solidFill>
                            <a:srgbClr val="000000"/>
                          </a:solidFill>
                          <a:effectLst/>
                        </a:rPr>
                        <a:t>ΔE </a:t>
                      </a:r>
                      <a:r>
                        <a:rPr lang="en-SG" sz="1100" b="1" kern="120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en-US" sz="1100" b="1" kern="1200" dirty="0">
                          <a:solidFill>
                            <a:srgbClr val="000000"/>
                          </a:solidFill>
                          <a:effectLst/>
                        </a:rPr>
                        <a:t>Singlet-Triplet) (eV)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464917"/>
                  </a:ext>
                </a:extLst>
              </a:tr>
              <a:tr h="205756">
                <a:tc gridSpan="4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 - </a:t>
                      </a:r>
                      <a:r>
                        <a:rPr lang="en-SG" sz="11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MoS</a:t>
                      </a:r>
                      <a:r>
                        <a:rPr lang="en-SG" sz="1100" b="1" kern="1200" baseline="-25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401075"/>
                  </a:ext>
                </a:extLst>
              </a:tr>
              <a:tr h="2057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/>
                        <a:t>C</a:t>
                      </a:r>
                      <a:r>
                        <a:rPr lang="en-SG" sz="1100" baseline="-25000" dirty="0"/>
                        <a:t>2v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098904"/>
                  </a:ext>
                </a:extLst>
              </a:tr>
              <a:tr h="2057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aseline="0" dirty="0"/>
                        <a:t>C</a:t>
                      </a:r>
                      <a:r>
                        <a:rPr lang="en-SG" sz="1100" baseline="-25000" dirty="0"/>
                        <a:t>h</a:t>
                      </a:r>
                      <a:endParaRPr lang="en-SG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857343"/>
                  </a:ext>
                </a:extLst>
              </a:tr>
              <a:tr h="205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aseline="0" dirty="0"/>
                        <a:t>C</a:t>
                      </a:r>
                      <a:r>
                        <a:rPr lang="en-SG" sz="1100" baseline="-25000" dirty="0"/>
                        <a:t>s</a:t>
                      </a:r>
                      <a:endParaRPr lang="en-SG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691655"/>
                  </a:ext>
                </a:extLst>
              </a:tr>
              <a:tr h="2057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aseline="0" dirty="0"/>
                        <a:t>D</a:t>
                      </a:r>
                      <a:r>
                        <a:rPr lang="en-SG" sz="1100" baseline="-25000" dirty="0"/>
                        <a:t>3h</a:t>
                      </a:r>
                      <a:endParaRPr lang="en-SG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</a:rPr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084018"/>
                  </a:ext>
                </a:extLst>
              </a:tr>
              <a:tr h="2057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Hg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aseline="0" dirty="0"/>
                        <a:t>D</a:t>
                      </a:r>
                      <a:r>
                        <a:rPr lang="en-SG" sz="1100" baseline="-25000" dirty="0"/>
                        <a:t>3h</a:t>
                      </a:r>
                      <a:endParaRPr lang="en-SG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819368"/>
                  </a:ext>
                </a:extLst>
              </a:tr>
              <a:tr h="205756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1200" dirty="0">
                          <a:solidFill>
                            <a:srgbClr val="000000"/>
                          </a:solidFill>
                          <a:effectLst/>
                        </a:rPr>
                        <a:t>Host - </a:t>
                      </a:r>
                      <a:r>
                        <a:rPr lang="en-SG" sz="1100" b="1" kern="1200" dirty="0">
                          <a:solidFill>
                            <a:srgbClr val="000000"/>
                          </a:solidFill>
                          <a:effectLst/>
                        </a:rPr>
                        <a:t>WSe</a:t>
                      </a:r>
                      <a:r>
                        <a:rPr lang="en-SG" sz="1100" b="1" kern="1200" baseline="-2500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SG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777945"/>
                  </a:ext>
                </a:extLst>
              </a:tr>
              <a:tr h="205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/>
                        <a:t>C</a:t>
                      </a:r>
                      <a:r>
                        <a:rPr lang="en-SG" sz="1100" baseline="-25000" dirty="0"/>
                        <a:t>2v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51385"/>
                  </a:ext>
                </a:extLst>
              </a:tr>
              <a:tr h="2057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aseline="0" dirty="0"/>
                        <a:t>C</a:t>
                      </a:r>
                      <a:r>
                        <a:rPr lang="en-SG" sz="1100" baseline="-25000" dirty="0"/>
                        <a:t>h</a:t>
                      </a:r>
                      <a:endParaRPr lang="en-SG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dirty="0"/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160902"/>
                  </a:ext>
                </a:extLst>
              </a:tr>
              <a:tr h="2057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aseline="0" dirty="0"/>
                        <a:t>C</a:t>
                      </a:r>
                      <a:r>
                        <a:rPr lang="en-SG" sz="1100" baseline="-25000" dirty="0"/>
                        <a:t>h</a:t>
                      </a:r>
                      <a:endParaRPr lang="en-SG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dirty="0"/>
                        <a:t>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425306"/>
                  </a:ext>
                </a:extLst>
              </a:tr>
              <a:tr h="205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aseline="0" dirty="0"/>
                        <a:t>C</a:t>
                      </a:r>
                      <a:r>
                        <a:rPr lang="en-SG" sz="1100" baseline="-25000" dirty="0"/>
                        <a:t>s</a:t>
                      </a:r>
                      <a:endParaRPr lang="en-SG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290292"/>
                  </a:ext>
                </a:extLst>
              </a:tr>
              <a:tr h="2057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aseline="0" dirty="0"/>
                        <a:t>D</a:t>
                      </a:r>
                      <a:r>
                        <a:rPr lang="en-SG" sz="1100" baseline="-25000" dirty="0"/>
                        <a:t>3h</a:t>
                      </a:r>
                      <a:endParaRPr lang="en-SG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2034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30F556C0-4981-F612-19B2-D970D824FB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1540703"/>
                  </p:ext>
                </p:extLst>
              </p:nvPr>
            </p:nvGraphicFramePr>
            <p:xfrm>
              <a:off x="-1" y="3658616"/>
              <a:ext cx="5640355" cy="297230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36424">
                      <a:extLst>
                        <a:ext uri="{9D8B030D-6E8A-4147-A177-3AD203B41FA5}">
                          <a16:colId xmlns:a16="http://schemas.microsoft.com/office/drawing/2014/main" val="2826094846"/>
                        </a:ext>
                      </a:extLst>
                    </a:gridCol>
                    <a:gridCol w="791807">
                      <a:extLst>
                        <a:ext uri="{9D8B030D-6E8A-4147-A177-3AD203B41FA5}">
                          <a16:colId xmlns:a16="http://schemas.microsoft.com/office/drawing/2014/main" val="1091437876"/>
                        </a:ext>
                      </a:extLst>
                    </a:gridCol>
                    <a:gridCol w="807799">
                      <a:extLst>
                        <a:ext uri="{9D8B030D-6E8A-4147-A177-3AD203B41FA5}">
                          <a16:colId xmlns:a16="http://schemas.microsoft.com/office/drawing/2014/main" val="608625007"/>
                        </a:ext>
                      </a:extLst>
                    </a:gridCol>
                    <a:gridCol w="680865">
                      <a:extLst>
                        <a:ext uri="{9D8B030D-6E8A-4147-A177-3AD203B41FA5}">
                          <a16:colId xmlns:a16="http://schemas.microsoft.com/office/drawing/2014/main" val="3891143910"/>
                        </a:ext>
                      </a:extLst>
                    </a:gridCol>
                    <a:gridCol w="680865">
                      <a:extLst>
                        <a:ext uri="{9D8B030D-6E8A-4147-A177-3AD203B41FA5}">
                          <a16:colId xmlns:a16="http://schemas.microsoft.com/office/drawing/2014/main" val="3177025933"/>
                        </a:ext>
                      </a:extLst>
                    </a:gridCol>
                    <a:gridCol w="680865">
                      <a:extLst>
                        <a:ext uri="{9D8B030D-6E8A-4147-A177-3AD203B41FA5}">
                          <a16:colId xmlns:a16="http://schemas.microsoft.com/office/drawing/2014/main" val="3076584087"/>
                        </a:ext>
                      </a:extLst>
                    </a:gridCol>
                    <a:gridCol w="680865">
                      <a:extLst>
                        <a:ext uri="{9D8B030D-6E8A-4147-A177-3AD203B41FA5}">
                          <a16:colId xmlns:a16="http://schemas.microsoft.com/office/drawing/2014/main" val="260225135"/>
                        </a:ext>
                      </a:extLst>
                    </a:gridCol>
                    <a:gridCol w="680865">
                      <a:extLst>
                        <a:ext uri="{9D8B030D-6E8A-4147-A177-3AD203B41FA5}">
                          <a16:colId xmlns:a16="http://schemas.microsoft.com/office/drawing/2014/main" val="3688393988"/>
                        </a:ext>
                      </a:extLst>
                    </a:gridCol>
                  </a:tblGrid>
                  <a:tr h="2444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HSE06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Symmetry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MAE axis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D</a:t>
                          </a:r>
                          <a:r>
                            <a:rPr lang="en-SG" altLang="zh-CN" sz="1100" b="1" kern="1200" baseline="30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SO</a:t>
                          </a:r>
                          <a:r>
                            <a:rPr lang="en-SG" altLang="zh-CN" sz="1100" b="1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(GHz)</a:t>
                          </a:r>
                          <a:endParaRPr lang="zh-CN" altLang="en-US" sz="1100" b="1" kern="1200" baseline="30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D</a:t>
                          </a:r>
                          <a:r>
                            <a:rPr lang="en-SG" altLang="zh-CN" sz="1100" b="1" kern="1200" baseline="30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SS</a:t>
                          </a:r>
                          <a:r>
                            <a:rPr lang="en-SG" altLang="zh-CN" sz="1100" b="1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(GHz)</a:t>
                          </a:r>
                          <a:endParaRPr lang="zh-CN" altLang="en-US" sz="1100" b="1" kern="1200" baseline="30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</a:t>
                          </a:r>
                          <a:r>
                            <a:rPr lang="en-SG" altLang="zh-CN" sz="1100" b="1" kern="1200" baseline="30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SO</a:t>
                          </a:r>
                          <a:r>
                            <a:rPr lang="en-SG" altLang="zh-CN" sz="1100" b="1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(GHz)</a:t>
                          </a:r>
                          <a:endParaRPr lang="zh-CN" altLang="en-US" sz="1100" b="1" kern="1200" baseline="30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</a:t>
                          </a:r>
                          <a:r>
                            <a:rPr lang="en-SG" altLang="zh-CN" sz="1100" b="1" kern="1200" baseline="30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SS</a:t>
                          </a:r>
                          <a:r>
                            <a:rPr lang="en-SG" altLang="zh-CN" sz="1100" b="1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(GHz)</a:t>
                          </a:r>
                          <a:endParaRPr lang="zh-CN" altLang="en-US" sz="1100" b="1" kern="1200" baseline="30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baseline="0" dirty="0" err="1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D</a:t>
                          </a:r>
                          <a:r>
                            <a:rPr lang="en-SG" altLang="zh-CN" sz="1100" b="1" kern="1200" baseline="30000" dirty="0" err="1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tot</a:t>
                          </a:r>
                          <a:r>
                            <a:rPr lang="en-SG" altLang="zh-CN" sz="1100" b="1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(THz)</a:t>
                          </a:r>
                          <a:endParaRPr lang="zh-CN" altLang="en-US" sz="1100" b="1" kern="1200" baseline="30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49911106"/>
                      </a:ext>
                    </a:extLst>
                  </a:tr>
                  <a:tr h="244454">
                    <a:tc gridSpan="8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Host - </a:t>
                          </a: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MoS</a:t>
                          </a:r>
                          <a:r>
                            <a:rPr lang="en-SG" altLang="zh-CN" sz="1100" b="1" kern="1200" baseline="-25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zh-CN" altLang="en-US" sz="11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8290756"/>
                      </a:ext>
                    </a:extLst>
                  </a:tr>
                  <a:tr h="2588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100" dirty="0">
                              <a:solidFill>
                                <a:schemeClr val="tx1"/>
                              </a:solidFill>
                            </a:rPr>
                            <a:t>Mn</a:t>
                          </a:r>
                          <a:r>
                            <a:rPr lang="en-SG" sz="1100" baseline="30000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200" dirty="0"/>
                            <a:t>C</a:t>
                          </a:r>
                          <a:r>
                            <a:rPr lang="en-SG" sz="1200" baseline="-25000" dirty="0"/>
                            <a:t>2v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SG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SG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3</m:t>
                                  </m:r>
                                </m:e>
                              </m:rad>
                            </m:oMath>
                          </a14:m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 -1</a:t>
                          </a:r>
                          <a:r>
                            <a:rPr lang="en-SG" altLang="zh-CN" sz="1100" b="0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 0)</a:t>
                          </a:r>
                          <a:endParaRPr lang="en-SG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-52.9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19.7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-9.5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10.0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-0.06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3771690"/>
                      </a:ext>
                    </a:extLst>
                  </a:tr>
                  <a:tr h="2588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100" dirty="0">
                              <a:solidFill>
                                <a:schemeClr val="tx1"/>
                              </a:solidFill>
                            </a:rPr>
                            <a:t>Fe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200" baseline="0" dirty="0"/>
                            <a:t>D</a:t>
                          </a:r>
                          <a:r>
                            <a:rPr lang="en-SG" sz="1200" baseline="-25000" dirty="0"/>
                            <a:t>3h</a:t>
                          </a:r>
                          <a:endParaRPr lang="en-SG" sz="1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306.8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16.3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0.7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0.0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0.32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9678170"/>
                      </a:ext>
                    </a:extLst>
                  </a:tr>
                  <a:tr h="25883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>
                              <a:solidFill>
                                <a:schemeClr val="tx1"/>
                              </a:solidFill>
                            </a:rPr>
                            <a:t>Cu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200" baseline="0" dirty="0"/>
                            <a:t>C</a:t>
                          </a:r>
                          <a:r>
                            <a:rPr lang="en-SG" sz="1200" baseline="-25000" dirty="0"/>
                            <a:t>1</a:t>
                          </a:r>
                          <a:endParaRPr lang="en-SG" sz="12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-261.6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0.1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-39.8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-1.7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-0.26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502191"/>
                      </a:ext>
                    </a:extLst>
                  </a:tr>
                  <a:tr h="244454">
                    <a:tc gridSpan="8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Host - </a:t>
                          </a: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WSe</a:t>
                          </a:r>
                          <a:r>
                            <a:rPr lang="en-SG" altLang="zh-CN" sz="1100" b="1" kern="1200" baseline="-25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zh-CN" altLang="en-US" sz="11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4470137"/>
                      </a:ext>
                    </a:extLst>
                  </a:tr>
                  <a:tr h="25883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>
                              <a:solidFill>
                                <a:schemeClr val="tx1"/>
                              </a:solidFill>
                            </a:rPr>
                            <a:t>Ti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200" dirty="0"/>
                            <a:t>C</a:t>
                          </a:r>
                          <a:r>
                            <a:rPr lang="en-SG" sz="1200" baseline="-25000" dirty="0"/>
                            <a:t>2v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3553.7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-28.7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3.55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2711247"/>
                      </a:ext>
                    </a:extLst>
                  </a:tr>
                  <a:tr h="2588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100" dirty="0">
                              <a:solidFill>
                                <a:schemeClr val="tx1"/>
                              </a:solidFill>
                            </a:rPr>
                            <a:t>Mn</a:t>
                          </a:r>
                          <a:r>
                            <a:rPr lang="en-SG" sz="1100" baseline="30000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200" baseline="0" dirty="0"/>
                            <a:t>D</a:t>
                          </a:r>
                          <a:r>
                            <a:rPr lang="en-SG" sz="1200" baseline="-25000" dirty="0"/>
                            <a:t>3h</a:t>
                          </a:r>
                          <a:endParaRPr lang="en-SG" sz="1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-1064.5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24.5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-35.4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-1.10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966162"/>
                      </a:ext>
                    </a:extLst>
                  </a:tr>
                  <a:tr h="2588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100" dirty="0">
                              <a:solidFill>
                                <a:schemeClr val="tx1"/>
                              </a:solidFill>
                            </a:rPr>
                            <a:t>Fe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200" baseline="0" dirty="0"/>
                            <a:t>D</a:t>
                          </a:r>
                          <a:r>
                            <a:rPr lang="en-SG" sz="1200" baseline="-25000" dirty="0"/>
                            <a:t>3h</a:t>
                          </a:r>
                          <a:endParaRPr lang="en-SG" sz="1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7329.7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10.7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7.34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593213"/>
                      </a:ext>
                    </a:extLst>
                  </a:tr>
                  <a:tr h="25883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>
                              <a:solidFill>
                                <a:schemeClr val="tx1"/>
                              </a:solidFill>
                            </a:rPr>
                            <a:t>Cu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200" baseline="0" dirty="0"/>
                            <a:t>C</a:t>
                          </a:r>
                          <a:r>
                            <a:rPr lang="en-SG" sz="1200" baseline="-25000" dirty="0"/>
                            <a:t>1</a:t>
                          </a:r>
                          <a:endParaRPr lang="en-SG" sz="12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-3670.7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12.0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1.4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-3.66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194432"/>
                      </a:ext>
                    </a:extLst>
                  </a:tr>
                  <a:tr h="25883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>
                              <a:solidFill>
                                <a:schemeClr val="tx1"/>
                              </a:solidFill>
                            </a:rPr>
                            <a:t>Cd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200" baseline="0" dirty="0"/>
                            <a:t>D</a:t>
                          </a:r>
                          <a:r>
                            <a:rPr lang="en-SG" sz="1200" baseline="-25000" dirty="0"/>
                            <a:t>3h</a:t>
                          </a:r>
                          <a:endParaRPr lang="en-SG" sz="12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6822.3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1.5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6.82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65247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5">
                <a:extLst>
                  <a:ext uri="{FF2B5EF4-FFF2-40B4-BE49-F238E27FC236}">
                    <a16:creationId xmlns:a16="http://schemas.microsoft.com/office/drawing/2014/main" id="{30F556C0-4981-F612-19B2-D970D824FB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1540703"/>
                  </p:ext>
                </p:extLst>
              </p:nvPr>
            </p:nvGraphicFramePr>
            <p:xfrm>
              <a:off x="-1" y="3658616"/>
              <a:ext cx="5640355" cy="297230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36424">
                      <a:extLst>
                        <a:ext uri="{9D8B030D-6E8A-4147-A177-3AD203B41FA5}">
                          <a16:colId xmlns:a16="http://schemas.microsoft.com/office/drawing/2014/main" val="2826094846"/>
                        </a:ext>
                      </a:extLst>
                    </a:gridCol>
                    <a:gridCol w="791807">
                      <a:extLst>
                        <a:ext uri="{9D8B030D-6E8A-4147-A177-3AD203B41FA5}">
                          <a16:colId xmlns:a16="http://schemas.microsoft.com/office/drawing/2014/main" val="1091437876"/>
                        </a:ext>
                      </a:extLst>
                    </a:gridCol>
                    <a:gridCol w="807799">
                      <a:extLst>
                        <a:ext uri="{9D8B030D-6E8A-4147-A177-3AD203B41FA5}">
                          <a16:colId xmlns:a16="http://schemas.microsoft.com/office/drawing/2014/main" val="608625007"/>
                        </a:ext>
                      </a:extLst>
                    </a:gridCol>
                    <a:gridCol w="680865">
                      <a:extLst>
                        <a:ext uri="{9D8B030D-6E8A-4147-A177-3AD203B41FA5}">
                          <a16:colId xmlns:a16="http://schemas.microsoft.com/office/drawing/2014/main" val="3891143910"/>
                        </a:ext>
                      </a:extLst>
                    </a:gridCol>
                    <a:gridCol w="680865">
                      <a:extLst>
                        <a:ext uri="{9D8B030D-6E8A-4147-A177-3AD203B41FA5}">
                          <a16:colId xmlns:a16="http://schemas.microsoft.com/office/drawing/2014/main" val="3177025933"/>
                        </a:ext>
                      </a:extLst>
                    </a:gridCol>
                    <a:gridCol w="680865">
                      <a:extLst>
                        <a:ext uri="{9D8B030D-6E8A-4147-A177-3AD203B41FA5}">
                          <a16:colId xmlns:a16="http://schemas.microsoft.com/office/drawing/2014/main" val="3076584087"/>
                        </a:ext>
                      </a:extLst>
                    </a:gridCol>
                    <a:gridCol w="680865">
                      <a:extLst>
                        <a:ext uri="{9D8B030D-6E8A-4147-A177-3AD203B41FA5}">
                          <a16:colId xmlns:a16="http://schemas.microsoft.com/office/drawing/2014/main" val="260225135"/>
                        </a:ext>
                      </a:extLst>
                    </a:gridCol>
                    <a:gridCol w="680865">
                      <a:extLst>
                        <a:ext uri="{9D8B030D-6E8A-4147-A177-3AD203B41FA5}">
                          <a16:colId xmlns:a16="http://schemas.microsoft.com/office/drawing/2014/main" val="3688393988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HSE06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Symmetry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MAE axis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D</a:t>
                          </a:r>
                          <a:r>
                            <a:rPr lang="en-SG" altLang="zh-CN" sz="1100" b="1" kern="1200" baseline="30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SO</a:t>
                          </a:r>
                          <a:r>
                            <a:rPr lang="en-SG" altLang="zh-CN" sz="1100" b="1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(GHz)</a:t>
                          </a:r>
                          <a:endParaRPr lang="zh-CN" altLang="en-US" sz="1100" b="1" kern="1200" baseline="30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D</a:t>
                          </a:r>
                          <a:r>
                            <a:rPr lang="en-SG" altLang="zh-CN" sz="1100" b="1" kern="1200" baseline="30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SS</a:t>
                          </a:r>
                          <a:r>
                            <a:rPr lang="en-SG" altLang="zh-CN" sz="1100" b="1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(GHz)</a:t>
                          </a:r>
                          <a:endParaRPr lang="zh-CN" altLang="en-US" sz="1100" b="1" kern="1200" baseline="30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</a:t>
                          </a:r>
                          <a:r>
                            <a:rPr lang="en-SG" altLang="zh-CN" sz="1100" b="1" kern="1200" baseline="30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SO</a:t>
                          </a:r>
                          <a:r>
                            <a:rPr lang="en-SG" altLang="zh-CN" sz="1100" b="1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(GHz)</a:t>
                          </a:r>
                          <a:endParaRPr lang="zh-CN" altLang="en-US" sz="1100" b="1" kern="1200" baseline="30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</a:t>
                          </a:r>
                          <a:r>
                            <a:rPr lang="en-SG" altLang="zh-CN" sz="1100" b="1" kern="1200" baseline="30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SS</a:t>
                          </a:r>
                          <a:r>
                            <a:rPr lang="en-SG" altLang="zh-CN" sz="1100" b="1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(GHz)</a:t>
                          </a:r>
                          <a:endParaRPr lang="zh-CN" altLang="en-US" sz="1100" b="1" kern="1200" baseline="30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baseline="0" dirty="0" err="1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D</a:t>
                          </a:r>
                          <a:r>
                            <a:rPr lang="en-SG" altLang="zh-CN" sz="1100" b="1" kern="1200" baseline="30000" dirty="0" err="1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tot</a:t>
                          </a:r>
                          <a:r>
                            <a:rPr lang="en-SG" altLang="zh-CN" sz="1100" b="1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(THz)</a:t>
                          </a:r>
                          <a:endParaRPr lang="zh-CN" altLang="en-US" sz="1100" b="1" kern="1200" baseline="30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49911106"/>
                      </a:ext>
                    </a:extLst>
                  </a:tr>
                  <a:tr h="259080">
                    <a:tc gridSpan="8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Host - </a:t>
                          </a: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MoS</a:t>
                          </a:r>
                          <a:r>
                            <a:rPr lang="en-SG" altLang="zh-CN" sz="1100" b="1" kern="1200" baseline="-25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zh-CN" altLang="en-US" sz="11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8290756"/>
                      </a:ext>
                    </a:extLst>
                  </a:tr>
                  <a:tr h="274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100" dirty="0">
                              <a:solidFill>
                                <a:schemeClr val="tx1"/>
                              </a:solidFill>
                            </a:rPr>
                            <a:t>Mn</a:t>
                          </a:r>
                          <a:r>
                            <a:rPr lang="en-SG" sz="1100" baseline="30000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200" dirty="0"/>
                            <a:t>C</a:t>
                          </a:r>
                          <a:r>
                            <a:rPr lang="en-SG" sz="1200" baseline="-25000" dirty="0"/>
                            <a:t>2v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7273" t="-191111" r="-425000" b="-8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-52.9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19.7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-9.5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10.0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-0.06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37716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100" dirty="0">
                              <a:solidFill>
                                <a:schemeClr val="tx1"/>
                              </a:solidFill>
                            </a:rPr>
                            <a:t>Fe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200" baseline="0" dirty="0"/>
                            <a:t>D</a:t>
                          </a:r>
                          <a:r>
                            <a:rPr lang="en-SG" sz="1200" baseline="-25000" dirty="0"/>
                            <a:t>3h</a:t>
                          </a:r>
                          <a:endParaRPr lang="en-SG" sz="1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306.8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16.3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0.7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0.0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0.32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96781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>
                              <a:solidFill>
                                <a:schemeClr val="tx1"/>
                              </a:solidFill>
                            </a:rPr>
                            <a:t>Cu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200" baseline="0" dirty="0"/>
                            <a:t>C</a:t>
                          </a:r>
                          <a:r>
                            <a:rPr lang="en-SG" sz="1200" baseline="-25000" dirty="0"/>
                            <a:t>1</a:t>
                          </a:r>
                          <a:endParaRPr lang="en-SG" sz="12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-261.6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0.1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-39.8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-1.7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-0.26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502191"/>
                      </a:ext>
                    </a:extLst>
                  </a:tr>
                  <a:tr h="259080">
                    <a:tc gridSpan="8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Host - </a:t>
                          </a: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WSe</a:t>
                          </a:r>
                          <a:r>
                            <a:rPr lang="en-SG" altLang="zh-CN" sz="1100" b="1" kern="1200" baseline="-25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zh-CN" altLang="en-US" sz="11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447013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>
                              <a:solidFill>
                                <a:schemeClr val="tx1"/>
                              </a:solidFill>
                            </a:rPr>
                            <a:t>Ti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200" dirty="0"/>
                            <a:t>C</a:t>
                          </a:r>
                          <a:r>
                            <a:rPr lang="en-SG" sz="1200" baseline="-25000" dirty="0"/>
                            <a:t>2v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3553.7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-28.7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3.55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271124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100" dirty="0">
                              <a:solidFill>
                                <a:schemeClr val="tx1"/>
                              </a:solidFill>
                            </a:rPr>
                            <a:t>Mn</a:t>
                          </a:r>
                          <a:r>
                            <a:rPr lang="en-SG" sz="1100" baseline="30000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200" baseline="0" dirty="0"/>
                            <a:t>D</a:t>
                          </a:r>
                          <a:r>
                            <a:rPr lang="en-SG" sz="1200" baseline="-25000" dirty="0"/>
                            <a:t>3h</a:t>
                          </a:r>
                          <a:endParaRPr lang="en-SG" sz="1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-1064.5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24.5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-35.4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-1.10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9661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100" dirty="0">
                              <a:solidFill>
                                <a:schemeClr val="tx1"/>
                              </a:solidFill>
                            </a:rPr>
                            <a:t>Fe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200" baseline="0" dirty="0"/>
                            <a:t>D</a:t>
                          </a:r>
                          <a:r>
                            <a:rPr lang="en-SG" sz="1200" baseline="-25000" dirty="0"/>
                            <a:t>3h</a:t>
                          </a:r>
                          <a:endParaRPr lang="en-SG" sz="1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7329.7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10.7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7.34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59321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>
                              <a:solidFill>
                                <a:schemeClr val="tx1"/>
                              </a:solidFill>
                            </a:rPr>
                            <a:t>Cu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200" baseline="0" dirty="0"/>
                            <a:t>C</a:t>
                          </a:r>
                          <a:r>
                            <a:rPr lang="en-SG" sz="1200" baseline="-25000" dirty="0"/>
                            <a:t>1</a:t>
                          </a:r>
                          <a:endParaRPr lang="en-SG" sz="12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-3670.7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12.0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1.4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-3.66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19443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>
                              <a:solidFill>
                                <a:schemeClr val="tx1"/>
                              </a:solidFill>
                            </a:rPr>
                            <a:t>Cd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200" baseline="0" dirty="0"/>
                            <a:t>D</a:t>
                          </a:r>
                          <a:r>
                            <a:rPr lang="en-SG" sz="1200" baseline="-25000" dirty="0"/>
                            <a:t>3h</a:t>
                          </a:r>
                          <a:endParaRPr lang="en-SG" sz="12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6822.3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1.5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6.82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65247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E38963B6-1808-FE59-72F3-84D0C38A19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1358957"/>
                  </p:ext>
                </p:extLst>
              </p:nvPr>
            </p:nvGraphicFramePr>
            <p:xfrm>
              <a:off x="0" y="0"/>
              <a:ext cx="5640355" cy="338378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36424">
                      <a:extLst>
                        <a:ext uri="{9D8B030D-6E8A-4147-A177-3AD203B41FA5}">
                          <a16:colId xmlns:a16="http://schemas.microsoft.com/office/drawing/2014/main" val="2826094846"/>
                        </a:ext>
                      </a:extLst>
                    </a:gridCol>
                    <a:gridCol w="791807">
                      <a:extLst>
                        <a:ext uri="{9D8B030D-6E8A-4147-A177-3AD203B41FA5}">
                          <a16:colId xmlns:a16="http://schemas.microsoft.com/office/drawing/2014/main" val="1091437876"/>
                        </a:ext>
                      </a:extLst>
                    </a:gridCol>
                    <a:gridCol w="807799">
                      <a:extLst>
                        <a:ext uri="{9D8B030D-6E8A-4147-A177-3AD203B41FA5}">
                          <a16:colId xmlns:a16="http://schemas.microsoft.com/office/drawing/2014/main" val="608625007"/>
                        </a:ext>
                      </a:extLst>
                    </a:gridCol>
                    <a:gridCol w="680865">
                      <a:extLst>
                        <a:ext uri="{9D8B030D-6E8A-4147-A177-3AD203B41FA5}">
                          <a16:colId xmlns:a16="http://schemas.microsoft.com/office/drawing/2014/main" val="3891143910"/>
                        </a:ext>
                      </a:extLst>
                    </a:gridCol>
                    <a:gridCol w="680865">
                      <a:extLst>
                        <a:ext uri="{9D8B030D-6E8A-4147-A177-3AD203B41FA5}">
                          <a16:colId xmlns:a16="http://schemas.microsoft.com/office/drawing/2014/main" val="3177025933"/>
                        </a:ext>
                      </a:extLst>
                    </a:gridCol>
                    <a:gridCol w="680865">
                      <a:extLst>
                        <a:ext uri="{9D8B030D-6E8A-4147-A177-3AD203B41FA5}">
                          <a16:colId xmlns:a16="http://schemas.microsoft.com/office/drawing/2014/main" val="3076584087"/>
                        </a:ext>
                      </a:extLst>
                    </a:gridCol>
                    <a:gridCol w="680865">
                      <a:extLst>
                        <a:ext uri="{9D8B030D-6E8A-4147-A177-3AD203B41FA5}">
                          <a16:colId xmlns:a16="http://schemas.microsoft.com/office/drawing/2014/main" val="260225135"/>
                        </a:ext>
                      </a:extLst>
                    </a:gridCol>
                    <a:gridCol w="680865">
                      <a:extLst>
                        <a:ext uri="{9D8B030D-6E8A-4147-A177-3AD203B41FA5}">
                          <a16:colId xmlns:a16="http://schemas.microsoft.com/office/drawing/2014/main" val="3688393988"/>
                        </a:ext>
                      </a:extLst>
                    </a:gridCol>
                  </a:tblGrid>
                  <a:tr h="2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PBE+U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Symmetry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MAE axis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D</a:t>
                          </a:r>
                          <a:r>
                            <a:rPr lang="en-SG" altLang="zh-CN" sz="1100" b="1" kern="1200" baseline="30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SO</a:t>
                          </a:r>
                          <a:r>
                            <a:rPr lang="en-SG" altLang="zh-CN" sz="1100" b="1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(GHz)</a:t>
                          </a:r>
                          <a:endParaRPr lang="zh-CN" altLang="en-US" sz="1100" b="1" kern="1200" baseline="30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D</a:t>
                          </a:r>
                          <a:r>
                            <a:rPr lang="en-SG" altLang="zh-CN" sz="1100" b="1" kern="1200" baseline="30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SS</a:t>
                          </a:r>
                          <a:r>
                            <a:rPr lang="en-SG" altLang="zh-CN" sz="1100" b="1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(GHz)</a:t>
                          </a:r>
                          <a:endParaRPr lang="zh-CN" altLang="en-US" sz="1100" b="1" kern="1200" baseline="30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</a:t>
                          </a:r>
                          <a:r>
                            <a:rPr lang="en-SG" altLang="zh-CN" sz="1100" b="1" kern="1200" baseline="30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SO</a:t>
                          </a:r>
                          <a:r>
                            <a:rPr lang="en-SG" altLang="zh-CN" sz="1100" b="1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(GHz)</a:t>
                          </a:r>
                          <a:endParaRPr lang="zh-CN" altLang="en-US" sz="1100" b="1" kern="1200" baseline="30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</a:t>
                          </a:r>
                          <a:r>
                            <a:rPr lang="en-SG" altLang="zh-CN" sz="1100" b="1" kern="1200" baseline="30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SS</a:t>
                          </a:r>
                          <a:r>
                            <a:rPr lang="en-SG" altLang="zh-CN" sz="1100" b="1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(GHz)</a:t>
                          </a:r>
                          <a:endParaRPr lang="zh-CN" altLang="en-US" sz="1100" b="1" kern="1200" baseline="30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baseline="0" dirty="0" err="1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D</a:t>
                          </a:r>
                          <a:r>
                            <a:rPr lang="en-SG" altLang="zh-CN" sz="1100" b="1" kern="1200" baseline="30000" dirty="0" err="1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tot</a:t>
                          </a:r>
                          <a:r>
                            <a:rPr lang="en-SG" altLang="zh-CN" sz="1100" b="1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(THz)</a:t>
                          </a:r>
                          <a:endParaRPr lang="zh-CN" altLang="en-US" sz="1100" b="1" kern="1200" baseline="30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49911106"/>
                      </a:ext>
                    </a:extLst>
                  </a:tr>
                  <a:tr h="216000">
                    <a:tc gridSpan="8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Host - </a:t>
                          </a: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MoS</a:t>
                          </a:r>
                          <a:r>
                            <a:rPr lang="en-SG" altLang="zh-CN" sz="1100" b="1" kern="1200" baseline="-25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zh-CN" altLang="en-US" sz="11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8290756"/>
                      </a:ext>
                    </a:extLst>
                  </a:tr>
                  <a:tr h="2294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100" dirty="0">
                              <a:solidFill>
                                <a:schemeClr val="tx1"/>
                              </a:solidFill>
                            </a:rPr>
                            <a:t>Mn</a:t>
                          </a:r>
                          <a:r>
                            <a:rPr lang="en-SG" sz="1100" baseline="30000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/>
                            <a:t>C</a:t>
                          </a:r>
                          <a:r>
                            <a:rPr lang="en-SG" sz="1100" baseline="-25000" dirty="0"/>
                            <a:t>2v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-284.8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37.8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-10.6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0.9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-0.25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3771690"/>
                      </a:ext>
                    </a:extLst>
                  </a:tr>
                  <a:tr h="2294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100" dirty="0">
                              <a:solidFill>
                                <a:schemeClr val="tx1"/>
                              </a:solidFill>
                            </a:rPr>
                            <a:t>Fe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baseline="0" dirty="0"/>
                            <a:t>C</a:t>
                          </a:r>
                          <a:r>
                            <a:rPr lang="en-SG" sz="1100" baseline="-25000" dirty="0"/>
                            <a:t>h</a:t>
                          </a:r>
                          <a:endParaRPr lang="en-SG" sz="11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409.2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-8.8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0.1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-0.0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0.40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9678170"/>
                      </a:ext>
                    </a:extLst>
                  </a:tr>
                  <a:tr h="2294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>
                              <a:solidFill>
                                <a:srgbClr val="FF0000"/>
                              </a:solidFill>
                            </a:rPr>
                            <a:t>Cu</a:t>
                          </a:r>
                          <a:r>
                            <a:rPr lang="en-SG" sz="1100" kern="1200" baseline="300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baseline="0" dirty="0"/>
                            <a:t>C</a:t>
                          </a:r>
                          <a:r>
                            <a:rPr lang="en-SG" sz="1100" baseline="-25000" dirty="0"/>
                            <a:t>s</a:t>
                          </a:r>
                          <a:endParaRPr lang="en-SG" sz="11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-145.6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-2.2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0.1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-0.4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-0.15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502191"/>
                      </a:ext>
                    </a:extLst>
                  </a:tr>
                  <a:tr h="2294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/>
                            <a:t>Cd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050" baseline="0" dirty="0"/>
                            <a:t>D</a:t>
                          </a:r>
                          <a:r>
                            <a:rPr lang="en-SG" sz="1050" baseline="-25000" dirty="0"/>
                            <a:t>3h</a:t>
                          </a:r>
                          <a:endParaRPr lang="en-SG" sz="11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2797.8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1.0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0.0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0.0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2.80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5259122"/>
                      </a:ext>
                    </a:extLst>
                  </a:tr>
                  <a:tr h="2294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/>
                            <a:t>Hg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baseline="0" dirty="0"/>
                            <a:t>D</a:t>
                          </a:r>
                          <a:r>
                            <a:rPr lang="en-SG" sz="1100" baseline="-25000" dirty="0"/>
                            <a:t>3h</a:t>
                          </a:r>
                          <a:endParaRPr lang="en-SG" sz="11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8255.8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1.0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0.1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0.0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8.26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7712124"/>
                      </a:ext>
                    </a:extLst>
                  </a:tr>
                  <a:tr h="229487">
                    <a:tc gridSpan="8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Host - </a:t>
                          </a: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WSe</a:t>
                          </a:r>
                          <a:r>
                            <a:rPr lang="en-SG" altLang="zh-CN" sz="1100" b="1" kern="1200" baseline="-25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zh-CN" altLang="en-US" sz="11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44701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/>
                            <a:t>Ti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/>
                            <a:t>C</a:t>
                          </a:r>
                          <a:r>
                            <a:rPr lang="en-SG" sz="1100" baseline="-25000" dirty="0"/>
                            <a:t>2v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-2134.2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-7.8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-2.13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2711247"/>
                      </a:ext>
                    </a:extLst>
                  </a:tr>
                  <a:tr h="2294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100" dirty="0">
                              <a:solidFill>
                                <a:srgbClr val="FF0000"/>
                              </a:solidFill>
                            </a:rPr>
                            <a:t>Mn</a:t>
                          </a:r>
                          <a:r>
                            <a:rPr lang="en-SG" sz="1100" baseline="300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baseline="0" dirty="0"/>
                            <a:t>C</a:t>
                          </a:r>
                          <a:r>
                            <a:rPr lang="en-SG" sz="1100" baseline="-25000" dirty="0"/>
                            <a:t>h</a:t>
                          </a:r>
                          <a:endParaRPr lang="en-SG" sz="11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</a:t>
                          </a:r>
                          <a:r>
                            <a:rPr lang="en-SG" altLang="zh-CN" sz="1100" b="0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0 1)</a:t>
                          </a:r>
                          <a:endParaRPr lang="en-SG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-1892.4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-23.5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50.3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-0.7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-1.92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966162"/>
                      </a:ext>
                    </a:extLst>
                  </a:tr>
                  <a:tr h="2294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100" dirty="0">
                              <a:solidFill>
                                <a:schemeClr val="tx1"/>
                              </a:solidFill>
                            </a:rPr>
                            <a:t>Fe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baseline="0" dirty="0"/>
                            <a:t>C</a:t>
                          </a:r>
                          <a:r>
                            <a:rPr lang="en-SG" sz="1100" baseline="-25000" dirty="0"/>
                            <a:t>h</a:t>
                          </a:r>
                          <a:endParaRPr lang="en-SG" sz="11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7431.0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-5.6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-0.1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-0.1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7.43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593213"/>
                      </a:ext>
                    </a:extLst>
                  </a:tr>
                  <a:tr h="2294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>
                              <a:solidFill>
                                <a:srgbClr val="FF0000"/>
                              </a:solidFill>
                            </a:rPr>
                            <a:t>Cu</a:t>
                          </a:r>
                          <a:r>
                            <a:rPr lang="en-SG" sz="1100" kern="1200" baseline="300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baseline="0" dirty="0"/>
                            <a:t>C</a:t>
                          </a:r>
                          <a:r>
                            <a:rPr lang="en-SG" sz="1100" baseline="-25000" dirty="0"/>
                            <a:t>s</a:t>
                          </a:r>
                          <a:endParaRPr lang="en-SG" sz="11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SG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SG" altLang="zh-CN" sz="11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3</m:t>
                                  </m:r>
                                </m:e>
                              </m:rad>
                            </m:oMath>
                          </a14:m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 -1</a:t>
                          </a:r>
                          <a:r>
                            <a:rPr lang="en-SG" altLang="zh-CN" sz="1100" b="0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 0)</a:t>
                          </a:r>
                          <a:endParaRPr lang="en-SG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491.7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-1.5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9.6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-0.4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0.49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194432"/>
                      </a:ext>
                    </a:extLst>
                  </a:tr>
                  <a:tr h="2294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/>
                            <a:t>Cd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baseline="0" dirty="0"/>
                            <a:t>D</a:t>
                          </a:r>
                          <a:r>
                            <a:rPr lang="en-SG" sz="1100" baseline="-25000" dirty="0"/>
                            <a:t>3h</a:t>
                          </a:r>
                          <a:endParaRPr lang="en-SG" sz="11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11638.5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11.64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65247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E38963B6-1808-FE59-72F3-84D0C38A19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1358957"/>
                  </p:ext>
                </p:extLst>
              </p:nvPr>
            </p:nvGraphicFramePr>
            <p:xfrm>
              <a:off x="0" y="0"/>
              <a:ext cx="5640355" cy="3383788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636424">
                      <a:extLst>
                        <a:ext uri="{9D8B030D-6E8A-4147-A177-3AD203B41FA5}">
                          <a16:colId xmlns:a16="http://schemas.microsoft.com/office/drawing/2014/main" val="2826094846"/>
                        </a:ext>
                      </a:extLst>
                    </a:gridCol>
                    <a:gridCol w="791807">
                      <a:extLst>
                        <a:ext uri="{9D8B030D-6E8A-4147-A177-3AD203B41FA5}">
                          <a16:colId xmlns:a16="http://schemas.microsoft.com/office/drawing/2014/main" val="1091437876"/>
                        </a:ext>
                      </a:extLst>
                    </a:gridCol>
                    <a:gridCol w="807799">
                      <a:extLst>
                        <a:ext uri="{9D8B030D-6E8A-4147-A177-3AD203B41FA5}">
                          <a16:colId xmlns:a16="http://schemas.microsoft.com/office/drawing/2014/main" val="608625007"/>
                        </a:ext>
                      </a:extLst>
                    </a:gridCol>
                    <a:gridCol w="680865">
                      <a:extLst>
                        <a:ext uri="{9D8B030D-6E8A-4147-A177-3AD203B41FA5}">
                          <a16:colId xmlns:a16="http://schemas.microsoft.com/office/drawing/2014/main" val="3891143910"/>
                        </a:ext>
                      </a:extLst>
                    </a:gridCol>
                    <a:gridCol w="680865">
                      <a:extLst>
                        <a:ext uri="{9D8B030D-6E8A-4147-A177-3AD203B41FA5}">
                          <a16:colId xmlns:a16="http://schemas.microsoft.com/office/drawing/2014/main" val="3177025933"/>
                        </a:ext>
                      </a:extLst>
                    </a:gridCol>
                    <a:gridCol w="680865">
                      <a:extLst>
                        <a:ext uri="{9D8B030D-6E8A-4147-A177-3AD203B41FA5}">
                          <a16:colId xmlns:a16="http://schemas.microsoft.com/office/drawing/2014/main" val="3076584087"/>
                        </a:ext>
                      </a:extLst>
                    </a:gridCol>
                    <a:gridCol w="680865">
                      <a:extLst>
                        <a:ext uri="{9D8B030D-6E8A-4147-A177-3AD203B41FA5}">
                          <a16:colId xmlns:a16="http://schemas.microsoft.com/office/drawing/2014/main" val="260225135"/>
                        </a:ext>
                      </a:extLst>
                    </a:gridCol>
                    <a:gridCol w="680865">
                      <a:extLst>
                        <a:ext uri="{9D8B030D-6E8A-4147-A177-3AD203B41FA5}">
                          <a16:colId xmlns:a16="http://schemas.microsoft.com/office/drawing/2014/main" val="3688393988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PBE+U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Symmetry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MAE axis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D</a:t>
                          </a:r>
                          <a:r>
                            <a:rPr lang="en-SG" altLang="zh-CN" sz="1100" b="1" kern="1200" baseline="30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SO</a:t>
                          </a:r>
                          <a:r>
                            <a:rPr lang="en-SG" altLang="zh-CN" sz="1100" b="1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(GHz)</a:t>
                          </a:r>
                          <a:endParaRPr lang="zh-CN" altLang="en-US" sz="1100" b="1" kern="1200" baseline="30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D</a:t>
                          </a:r>
                          <a:r>
                            <a:rPr lang="en-SG" altLang="zh-CN" sz="1100" b="1" kern="1200" baseline="30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SS</a:t>
                          </a:r>
                          <a:r>
                            <a:rPr lang="en-SG" altLang="zh-CN" sz="1100" b="1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(GHz)</a:t>
                          </a:r>
                          <a:endParaRPr lang="zh-CN" altLang="en-US" sz="1100" b="1" kern="1200" baseline="30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</a:t>
                          </a:r>
                          <a:r>
                            <a:rPr lang="en-SG" altLang="zh-CN" sz="1100" b="1" kern="1200" baseline="30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SO</a:t>
                          </a:r>
                          <a:r>
                            <a:rPr lang="en-SG" altLang="zh-CN" sz="1100" b="1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(GHz)</a:t>
                          </a:r>
                          <a:endParaRPr lang="zh-CN" altLang="en-US" sz="1100" b="1" kern="1200" baseline="30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</a:t>
                          </a:r>
                          <a:r>
                            <a:rPr lang="en-SG" altLang="zh-CN" sz="1100" b="1" kern="1200" baseline="30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SS</a:t>
                          </a:r>
                          <a:r>
                            <a:rPr lang="en-SG" altLang="zh-CN" sz="1100" b="1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(GHz)</a:t>
                          </a:r>
                          <a:endParaRPr lang="zh-CN" altLang="en-US" sz="1100" b="1" kern="1200" baseline="30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baseline="0" dirty="0" err="1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D</a:t>
                          </a:r>
                          <a:r>
                            <a:rPr lang="en-SG" altLang="zh-CN" sz="1100" b="1" kern="1200" baseline="30000" dirty="0" err="1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tot</a:t>
                          </a:r>
                          <a:r>
                            <a:rPr lang="en-SG" altLang="zh-CN" sz="1100" b="1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(THz)</a:t>
                          </a:r>
                          <a:endParaRPr lang="zh-CN" altLang="en-US" sz="1100" b="1" kern="1200" baseline="30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49911106"/>
                      </a:ext>
                    </a:extLst>
                  </a:tr>
                  <a:tr h="259080">
                    <a:tc gridSpan="8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Host - </a:t>
                          </a: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MoS</a:t>
                          </a:r>
                          <a:r>
                            <a:rPr lang="en-SG" altLang="zh-CN" sz="1100" b="1" kern="1200" baseline="-25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zh-CN" altLang="en-US" sz="11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829075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100" dirty="0">
                              <a:solidFill>
                                <a:schemeClr val="tx1"/>
                              </a:solidFill>
                            </a:rPr>
                            <a:t>Mn</a:t>
                          </a:r>
                          <a:r>
                            <a:rPr lang="en-SG" sz="1100" baseline="30000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/>
                            <a:t>C</a:t>
                          </a:r>
                          <a:r>
                            <a:rPr lang="en-SG" sz="1100" baseline="-25000" dirty="0"/>
                            <a:t>2v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-284.8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37.8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-10.6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0.9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-0.25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377169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100" dirty="0">
                              <a:solidFill>
                                <a:schemeClr val="tx1"/>
                              </a:solidFill>
                            </a:rPr>
                            <a:t>Fe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baseline="0" dirty="0"/>
                            <a:t>C</a:t>
                          </a:r>
                          <a:r>
                            <a:rPr lang="en-SG" sz="1100" baseline="-25000" dirty="0"/>
                            <a:t>h</a:t>
                          </a:r>
                          <a:endParaRPr lang="en-SG" sz="11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409.2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-8.8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0.1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-0.0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0.40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967817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>
                              <a:solidFill>
                                <a:srgbClr val="FF0000"/>
                              </a:solidFill>
                            </a:rPr>
                            <a:t>Cu</a:t>
                          </a:r>
                          <a:r>
                            <a:rPr lang="en-SG" sz="1100" kern="1200" baseline="300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baseline="0" dirty="0"/>
                            <a:t>C</a:t>
                          </a:r>
                          <a:r>
                            <a:rPr lang="en-SG" sz="1100" baseline="-25000" dirty="0"/>
                            <a:t>s</a:t>
                          </a:r>
                          <a:endParaRPr lang="en-SG" sz="11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-145.6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-2.2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0.1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-0.4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-0.15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150219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/>
                            <a:t>Cd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050" baseline="0" dirty="0"/>
                            <a:t>D</a:t>
                          </a:r>
                          <a:r>
                            <a:rPr lang="en-SG" sz="1050" baseline="-25000" dirty="0"/>
                            <a:t>3h</a:t>
                          </a:r>
                          <a:endParaRPr lang="en-SG" sz="11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2797.8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1.0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0.0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0.0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2.80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525912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/>
                            <a:t>Hg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baseline="0" dirty="0"/>
                            <a:t>D</a:t>
                          </a:r>
                          <a:r>
                            <a:rPr lang="en-SG" sz="1100" baseline="-25000" dirty="0"/>
                            <a:t>3h</a:t>
                          </a:r>
                          <a:endParaRPr lang="en-SG" sz="11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8255.8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1.0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0.1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0.0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8.26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7712124"/>
                      </a:ext>
                    </a:extLst>
                  </a:tr>
                  <a:tr h="259080">
                    <a:tc gridSpan="8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Host - </a:t>
                          </a: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WSe</a:t>
                          </a:r>
                          <a:r>
                            <a:rPr lang="en-SG" altLang="zh-CN" sz="1100" b="1" kern="1200" baseline="-250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zh-CN" altLang="en-US" sz="11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200" b="1" kern="1200" baseline="-25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447013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/>
                            <a:t>Ti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/>
                            <a:t>C</a:t>
                          </a:r>
                          <a:r>
                            <a:rPr lang="en-SG" sz="1100" baseline="-25000" dirty="0"/>
                            <a:t>2v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-2134.2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-7.8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-2.13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271124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100" dirty="0">
                              <a:solidFill>
                                <a:srgbClr val="FF0000"/>
                              </a:solidFill>
                            </a:rPr>
                            <a:t>Mn</a:t>
                          </a:r>
                          <a:r>
                            <a:rPr lang="en-SG" sz="1100" baseline="300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baseline="0" dirty="0"/>
                            <a:t>C</a:t>
                          </a:r>
                          <a:r>
                            <a:rPr lang="en-SG" sz="1100" baseline="-25000" dirty="0"/>
                            <a:t>h</a:t>
                          </a:r>
                          <a:endParaRPr lang="en-SG" sz="11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</a:t>
                          </a:r>
                          <a:r>
                            <a:rPr lang="en-SG" altLang="zh-CN" sz="1100" b="0" kern="1200" baseline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0 1)</a:t>
                          </a:r>
                          <a:endParaRPr lang="en-SG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-1892.4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-23.5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50.3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-0.7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-1.92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96616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100" dirty="0">
                              <a:solidFill>
                                <a:schemeClr val="tx1"/>
                              </a:solidFill>
                            </a:rPr>
                            <a:t>Fe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baseline="0" dirty="0"/>
                            <a:t>C</a:t>
                          </a:r>
                          <a:r>
                            <a:rPr lang="en-SG" sz="1100" baseline="-25000" dirty="0"/>
                            <a:t>h</a:t>
                          </a:r>
                          <a:endParaRPr lang="en-SG" sz="11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7431.0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-5.6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-0.1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-0.1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7.43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593213"/>
                      </a:ext>
                    </a:extLst>
                  </a:tr>
                  <a:tr h="2748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>
                              <a:solidFill>
                                <a:srgbClr val="FF0000"/>
                              </a:solidFill>
                            </a:rPr>
                            <a:t>Cu</a:t>
                          </a:r>
                          <a:r>
                            <a:rPr lang="en-SG" sz="1100" kern="1200" baseline="300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baseline="0" dirty="0"/>
                            <a:t>C</a:t>
                          </a:r>
                          <a:r>
                            <a:rPr lang="en-SG" sz="1100" baseline="-25000" dirty="0"/>
                            <a:t>s</a:t>
                          </a:r>
                          <a:endParaRPr lang="en-SG" sz="11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5940" t="-1044444" r="-421053" b="-1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491.7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-1.5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9.6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-0.4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0.49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19443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dirty="0"/>
                            <a:t>Cd</a:t>
                          </a:r>
                          <a:r>
                            <a:rPr lang="en-SG" sz="1100" kern="1200" baseline="300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100" baseline="0" dirty="0"/>
                            <a:t>D</a:t>
                          </a:r>
                          <a:r>
                            <a:rPr lang="en-SG" sz="1100" baseline="-25000" dirty="0"/>
                            <a:t>3h</a:t>
                          </a:r>
                          <a:endParaRPr lang="en-SG" sz="11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(0 0 1)</a:t>
                          </a:r>
                          <a:endParaRPr lang="zh-CN" altLang="en-US" sz="1100" b="0" kern="12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11638.5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</a:t>
                          </a:r>
                          <a:endParaRPr lang="zh-CN" altLang="en-US" sz="11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altLang="zh-CN" sz="11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11.64</a:t>
                          </a:r>
                          <a:endParaRPr lang="zh-CN" altLang="en-US" sz="11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65247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6523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465A14-08BE-5D72-C136-792C2B062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pPr/>
              <a:t>24</a:t>
            </a:fld>
            <a:endParaRPr lang="en-SG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BABFBA7D-40E0-5FBB-1544-279EC8AAAB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774192"/>
              </p:ext>
            </p:extLst>
          </p:nvPr>
        </p:nvGraphicFramePr>
        <p:xfrm>
          <a:off x="2838450" y="892175"/>
          <a:ext cx="3689677" cy="553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302485" imgH="6308404" progId="Origin95.Graph">
                  <p:embed/>
                </p:oleObj>
              </mc:Choice>
              <mc:Fallback>
                <p:oleObj name="Graph" r:id="rId2" imgW="4302485" imgH="6308404" progId="Origin95.Grap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ABFBA7D-40E0-5FBB-1544-279EC8AAAB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38450" y="892175"/>
                        <a:ext cx="3689677" cy="553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42">
            <a:extLst>
              <a:ext uri="{FF2B5EF4-FFF2-40B4-BE49-F238E27FC236}">
                <a16:creationId xmlns:a16="http://schemas.microsoft.com/office/drawing/2014/main" id="{E1D4A2C0-B3FB-2CAF-B8D8-E7A0B8CA1071}"/>
              </a:ext>
            </a:extLst>
          </p:cNvPr>
          <p:cNvSpPr txBox="1"/>
          <p:nvPr/>
        </p:nvSpPr>
        <p:spPr>
          <a:xfrm>
            <a:off x="3558405" y="523284"/>
            <a:ext cx="135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800" dirty="0"/>
              <a:t>Mn</a:t>
            </a:r>
            <a:r>
              <a:rPr lang="en-US" altLang="zh-CN" sz="1800" baseline="30000" dirty="0"/>
              <a:t>-1</a:t>
            </a:r>
            <a:r>
              <a:rPr lang="en-US" altLang="zh-CN" sz="1800" dirty="0"/>
              <a:t>-WSe</a:t>
            </a:r>
            <a:r>
              <a:rPr lang="en-US" altLang="zh-CN" sz="1800" baseline="-25000" dirty="0"/>
              <a:t>2</a:t>
            </a:r>
            <a:endParaRPr lang="en-US" altLang="zh-CN" sz="1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12D5B5-0062-A2CC-4D83-BCA609079A43}"/>
              </a:ext>
            </a:extLst>
          </p:cNvPr>
          <p:cNvCxnSpPr>
            <a:cxnSpLocks/>
          </p:cNvCxnSpPr>
          <p:nvPr/>
        </p:nvCxnSpPr>
        <p:spPr>
          <a:xfrm>
            <a:off x="3663298" y="3066832"/>
            <a:ext cx="0" cy="805462"/>
          </a:xfrm>
          <a:prstGeom prst="straightConnector1">
            <a:avLst/>
          </a:prstGeom>
          <a:ln w="12700">
            <a:solidFill>
              <a:srgbClr val="0101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83">
            <a:extLst>
              <a:ext uri="{FF2B5EF4-FFF2-40B4-BE49-F238E27FC236}">
                <a16:creationId xmlns:a16="http://schemas.microsoft.com/office/drawing/2014/main" id="{A3284146-6234-F5FD-8564-C055163F1368}"/>
              </a:ext>
            </a:extLst>
          </p:cNvPr>
          <p:cNvSpPr txBox="1"/>
          <p:nvPr/>
        </p:nvSpPr>
        <p:spPr>
          <a:xfrm>
            <a:off x="3638138" y="3370846"/>
            <a:ext cx="1645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/>
              <a:t>(0</a:t>
            </a:r>
            <a:r>
              <a:rPr lang="en-SG" altLang="zh-CN" sz="1600" dirty="0"/>
              <a:t>,</a:t>
            </a:r>
            <a:r>
              <a:rPr lang="en-US" altLang="zh-CN" sz="1600" dirty="0"/>
              <a:t>0,3.6) D^2</a:t>
            </a:r>
            <a:endParaRPr lang="zh-CN" altLang="en-US" sz="16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CE423C7-EE15-9811-22CA-6DF1E8DB05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633498"/>
              </p:ext>
            </p:extLst>
          </p:nvPr>
        </p:nvGraphicFramePr>
        <p:xfrm>
          <a:off x="-230109" y="1114077"/>
          <a:ext cx="3759755" cy="5460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7488967" imgH="12192000" progId="Origin95.Graph">
                  <p:embed/>
                </p:oleObj>
              </mc:Choice>
              <mc:Fallback>
                <p:oleObj name="Graph" r:id="rId4" imgW="7488967" imgH="12192000" progId="Origin95.Grap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CE423C7-EE15-9811-22CA-6DF1E8DB05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109" y="1114077"/>
                        <a:ext cx="3759755" cy="5460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49D0A1-08FC-74C2-50F2-2257F91D583D}"/>
              </a:ext>
            </a:extLst>
          </p:cNvPr>
          <p:cNvSpPr txBox="1"/>
          <p:nvPr/>
        </p:nvSpPr>
        <p:spPr>
          <a:xfrm>
            <a:off x="583277" y="892616"/>
            <a:ext cx="3045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(6x6 cell </a:t>
            </a:r>
            <a:r>
              <a:rPr lang="en-US" altLang="zh-CN" sz="1800" dirty="0" err="1"/>
              <a:t>scf</a:t>
            </a:r>
            <a:r>
              <a:rPr lang="en-US" altLang="zh-CN" sz="1800" dirty="0"/>
              <a:t> by HSE06 relaxed by PBE+U)</a:t>
            </a:r>
            <a:endParaRPr lang="en-S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7A2D0-ACC3-9290-7101-4707E074D429}"/>
              </a:ext>
            </a:extLst>
          </p:cNvPr>
          <p:cNvSpPr txBox="1"/>
          <p:nvPr/>
        </p:nvSpPr>
        <p:spPr>
          <a:xfrm>
            <a:off x="3529646" y="900506"/>
            <a:ext cx="2852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(4x4 cell relaxed by HSE06)</a:t>
            </a:r>
            <a:endParaRPr lang="en-SG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1D11C3C-A689-C180-1ED7-7F36F49943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624940"/>
              </p:ext>
            </p:extLst>
          </p:nvPr>
        </p:nvGraphicFramePr>
        <p:xfrm>
          <a:off x="5852988" y="892175"/>
          <a:ext cx="3619500" cy="5527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669343" imgH="5388429" progId="Origin95.Graph">
                  <p:embed/>
                </p:oleObj>
              </mc:Choice>
              <mc:Fallback>
                <p:oleObj name="Graph" r:id="rId6" imgW="3669343" imgH="5388429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52988" y="892175"/>
                        <a:ext cx="3619500" cy="5527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52358A-77CA-57D8-6CA7-BE85DE762114}"/>
              </a:ext>
            </a:extLst>
          </p:cNvPr>
          <p:cNvSpPr txBox="1"/>
          <p:nvPr/>
        </p:nvSpPr>
        <p:spPr>
          <a:xfrm>
            <a:off x="6390683" y="846449"/>
            <a:ext cx="2852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(4x4 cell by HSE06+SOC)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427C24-03DB-4D35-6974-99E6EFE19EE3}"/>
              </a:ext>
            </a:extLst>
          </p:cNvPr>
          <p:cNvSpPr txBox="1"/>
          <p:nvPr/>
        </p:nvSpPr>
        <p:spPr>
          <a:xfrm>
            <a:off x="6382140" y="5741051"/>
            <a:ext cx="3619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mag=    -0.0001    -0.0002     2.0213</a:t>
            </a:r>
          </a:p>
        </p:txBody>
      </p:sp>
    </p:spTree>
    <p:extLst>
      <p:ext uri="{BB962C8B-B14F-4D97-AF65-F5344CB8AC3E}">
        <p14:creationId xmlns:p14="http://schemas.microsoft.com/office/powerpoint/2010/main" val="260706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847123-C401-616A-E003-1BC4C963A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pPr/>
              <a:t>25</a:t>
            </a:fld>
            <a:endParaRPr lang="en-SG"/>
          </a:p>
        </p:txBody>
      </p:sp>
      <p:sp>
        <p:nvSpPr>
          <p:cNvPr id="3" name="文本框 42">
            <a:extLst>
              <a:ext uri="{FF2B5EF4-FFF2-40B4-BE49-F238E27FC236}">
                <a16:creationId xmlns:a16="http://schemas.microsoft.com/office/drawing/2014/main" id="{665C2772-C751-2EA6-DA56-4184A208EECB}"/>
              </a:ext>
            </a:extLst>
          </p:cNvPr>
          <p:cNvSpPr txBox="1"/>
          <p:nvPr/>
        </p:nvSpPr>
        <p:spPr>
          <a:xfrm>
            <a:off x="3558405" y="523284"/>
            <a:ext cx="135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800" dirty="0"/>
              <a:t>Fe</a:t>
            </a:r>
            <a:r>
              <a:rPr lang="en-US" altLang="zh-CN" sz="1800" baseline="30000" dirty="0"/>
              <a:t>0</a:t>
            </a:r>
            <a:r>
              <a:rPr lang="en-US" altLang="zh-CN" sz="1800" dirty="0"/>
              <a:t>-MoS</a:t>
            </a:r>
            <a:r>
              <a:rPr lang="en-US" altLang="zh-CN" sz="1800" baseline="-25000" dirty="0"/>
              <a:t>2</a:t>
            </a:r>
            <a:endParaRPr lang="en-US" altLang="zh-CN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2E229B-3988-000A-78C6-EC8CA27D63E3}"/>
              </a:ext>
            </a:extLst>
          </p:cNvPr>
          <p:cNvSpPr txBox="1"/>
          <p:nvPr/>
        </p:nvSpPr>
        <p:spPr>
          <a:xfrm>
            <a:off x="359343" y="1022640"/>
            <a:ext cx="3045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(6x6 cell </a:t>
            </a:r>
            <a:r>
              <a:rPr lang="en-US" altLang="zh-CN" sz="1800" dirty="0" err="1"/>
              <a:t>scf</a:t>
            </a:r>
            <a:r>
              <a:rPr lang="en-US" altLang="zh-CN" sz="1800" dirty="0"/>
              <a:t> by HSE06 relaxed by PBE+U)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92F95-B4B0-A9AA-EB4F-3FC7BC30763D}"/>
              </a:ext>
            </a:extLst>
          </p:cNvPr>
          <p:cNvSpPr txBox="1"/>
          <p:nvPr/>
        </p:nvSpPr>
        <p:spPr>
          <a:xfrm>
            <a:off x="3532298" y="958825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(4x4 cell relaxed by HSE06)</a:t>
            </a:r>
            <a:endParaRPr lang="en-SG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858ADF6-943B-F7B8-92B1-AA030B5BE1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976016"/>
              </p:ext>
            </p:extLst>
          </p:nvPr>
        </p:nvGraphicFramePr>
        <p:xfrm>
          <a:off x="2865939" y="1118993"/>
          <a:ext cx="3696718" cy="5576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669343" imgH="5388429" progId="Origin95.Graph">
                  <p:embed/>
                </p:oleObj>
              </mc:Choice>
              <mc:Fallback>
                <p:oleObj name="Graph" r:id="rId2" imgW="3669343" imgH="5388429" progId="Origin95.Grap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858ADF6-943B-F7B8-92B1-AA030B5BE1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65939" y="1118993"/>
                        <a:ext cx="3696718" cy="5576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7217FF-E40E-6E88-211D-5916F161A2E7}"/>
              </a:ext>
            </a:extLst>
          </p:cNvPr>
          <p:cNvCxnSpPr>
            <a:cxnSpLocks/>
          </p:cNvCxnSpPr>
          <p:nvPr/>
        </p:nvCxnSpPr>
        <p:spPr>
          <a:xfrm>
            <a:off x="3681799" y="3580138"/>
            <a:ext cx="0" cy="1097814"/>
          </a:xfrm>
          <a:prstGeom prst="straightConnector1">
            <a:avLst/>
          </a:prstGeom>
          <a:ln w="12700">
            <a:solidFill>
              <a:srgbClr val="0101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83">
            <a:extLst>
              <a:ext uri="{FF2B5EF4-FFF2-40B4-BE49-F238E27FC236}">
                <a16:creationId xmlns:a16="http://schemas.microsoft.com/office/drawing/2014/main" id="{ABE51DE4-ADF5-70EC-00E0-8EC639CCC1E1}"/>
              </a:ext>
            </a:extLst>
          </p:cNvPr>
          <p:cNvSpPr txBox="1"/>
          <p:nvPr/>
        </p:nvSpPr>
        <p:spPr>
          <a:xfrm>
            <a:off x="3595938" y="3905784"/>
            <a:ext cx="1441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/>
              <a:t>(0,0,2.5) D^2</a:t>
            </a:r>
            <a:endParaRPr lang="zh-CN" altLang="en-US" sz="16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6810F66-ABAC-249B-5B57-09581A4E6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930502"/>
              </p:ext>
            </p:extLst>
          </p:nvPr>
        </p:nvGraphicFramePr>
        <p:xfrm>
          <a:off x="-206066" y="1216273"/>
          <a:ext cx="3748537" cy="5505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669343" imgH="5388429" progId="Origin95.Graph">
                  <p:embed/>
                </p:oleObj>
              </mc:Choice>
              <mc:Fallback>
                <p:oleObj name="Graph" r:id="rId4" imgW="3669343" imgH="5388429" progId="Origin95.Grap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6810F66-ABAC-249B-5B57-09581A4E6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6066" y="1216273"/>
                        <a:ext cx="3748537" cy="5505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6DAB7040-AF00-2274-5CC1-0C5E55FC86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356074"/>
              </p:ext>
            </p:extLst>
          </p:nvPr>
        </p:nvGraphicFramePr>
        <p:xfrm>
          <a:off x="5866686" y="1345805"/>
          <a:ext cx="3754180" cy="5576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4302485" imgH="6308404" progId="Origin95.Graph">
                  <p:embed/>
                </p:oleObj>
              </mc:Choice>
              <mc:Fallback>
                <p:oleObj name="Graph" r:id="rId6" imgW="4302485" imgH="6308404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6686" y="1345805"/>
                        <a:ext cx="3754180" cy="5576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4609806-3958-35FE-A782-F9071FFE1113}"/>
              </a:ext>
            </a:extLst>
          </p:cNvPr>
          <p:cNvSpPr txBox="1"/>
          <p:nvPr/>
        </p:nvSpPr>
        <p:spPr>
          <a:xfrm>
            <a:off x="6690311" y="951064"/>
            <a:ext cx="2852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(4x4 cell by HSE06+SOC)</a:t>
            </a:r>
            <a:endParaRPr lang="en-S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243C00-8332-EE5B-C8B1-7A5D881DB3B3}"/>
              </a:ext>
            </a:extLst>
          </p:cNvPr>
          <p:cNvSpPr txBox="1"/>
          <p:nvPr/>
        </p:nvSpPr>
        <p:spPr>
          <a:xfrm>
            <a:off x="6457950" y="6114199"/>
            <a:ext cx="27408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mag=     0.0000     0.0000     1.9984</a:t>
            </a:r>
          </a:p>
        </p:txBody>
      </p:sp>
    </p:spTree>
    <p:extLst>
      <p:ext uri="{BB962C8B-B14F-4D97-AF65-F5344CB8AC3E}">
        <p14:creationId xmlns:p14="http://schemas.microsoft.com/office/powerpoint/2010/main" val="3756946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B98E49-1985-4DE5-51D1-C9C4E59D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CF356-65A4-4ACF-82B0-E5ED355DD69B}" type="slidenum">
              <a:rPr lang="en-SG" smtClean="0"/>
              <a:t>26</a:t>
            </a:fld>
            <a:endParaRPr lang="en-SG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C5064DC-D759-EEF9-8F7A-2D31F8D083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251956"/>
              </p:ext>
            </p:extLst>
          </p:nvPr>
        </p:nvGraphicFramePr>
        <p:xfrm>
          <a:off x="2907403" y="943956"/>
          <a:ext cx="3586419" cy="5267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669343" imgH="5388429" progId="Origin95.Graph">
                  <p:embed/>
                </p:oleObj>
              </mc:Choice>
              <mc:Fallback>
                <p:oleObj name="Graph" r:id="rId2" imgW="3669343" imgH="5388429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C5064DC-D759-EEF9-8F7A-2D31F8D08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7403" y="943956"/>
                        <a:ext cx="3586419" cy="5267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385AA0-3A9D-DF8B-694B-6B936B185C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002353"/>
              </p:ext>
            </p:extLst>
          </p:nvPr>
        </p:nvGraphicFramePr>
        <p:xfrm>
          <a:off x="5898884" y="943955"/>
          <a:ext cx="3586419" cy="5267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669343" imgH="5388429" progId="Origin95.Graph">
                  <p:embed/>
                </p:oleObj>
              </mc:Choice>
              <mc:Fallback>
                <p:oleObj name="Graph" r:id="rId4" imgW="3669343" imgH="5388429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385AA0-3A9D-DF8B-694B-6B936B185C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8884" y="943955"/>
                        <a:ext cx="3586419" cy="5267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0">
            <a:extLst>
              <a:ext uri="{FF2B5EF4-FFF2-40B4-BE49-F238E27FC236}">
                <a16:creationId xmlns:a16="http://schemas.microsoft.com/office/drawing/2014/main" id="{96BED57C-C9CB-E57B-BAB3-6E920C94FF22}"/>
              </a:ext>
            </a:extLst>
          </p:cNvPr>
          <p:cNvSpPr txBox="1"/>
          <p:nvPr/>
        </p:nvSpPr>
        <p:spPr>
          <a:xfrm>
            <a:off x="7624556" y="1066140"/>
            <a:ext cx="62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800" dirty="0"/>
              <a:t>S = 0</a:t>
            </a:r>
          </a:p>
        </p:txBody>
      </p:sp>
      <p:sp>
        <p:nvSpPr>
          <p:cNvPr id="6" name="文本框 39">
            <a:extLst>
              <a:ext uri="{FF2B5EF4-FFF2-40B4-BE49-F238E27FC236}">
                <a16:creationId xmlns:a16="http://schemas.microsoft.com/office/drawing/2014/main" id="{A04FEBAA-9F19-EAD4-7347-23F7437EFFAB}"/>
              </a:ext>
            </a:extLst>
          </p:cNvPr>
          <p:cNvSpPr txBox="1"/>
          <p:nvPr/>
        </p:nvSpPr>
        <p:spPr>
          <a:xfrm>
            <a:off x="4539763" y="1066140"/>
            <a:ext cx="62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800" dirty="0"/>
              <a:t>S = 1</a:t>
            </a:r>
          </a:p>
        </p:txBody>
      </p:sp>
      <p:sp>
        <p:nvSpPr>
          <p:cNvPr id="7" name="文本框 42">
            <a:extLst>
              <a:ext uri="{FF2B5EF4-FFF2-40B4-BE49-F238E27FC236}">
                <a16:creationId xmlns:a16="http://schemas.microsoft.com/office/drawing/2014/main" id="{B17F460D-32A8-96F4-3AEA-2BBAC629E9B9}"/>
              </a:ext>
            </a:extLst>
          </p:cNvPr>
          <p:cNvSpPr txBox="1"/>
          <p:nvPr/>
        </p:nvSpPr>
        <p:spPr>
          <a:xfrm>
            <a:off x="5058396" y="831931"/>
            <a:ext cx="204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800" dirty="0"/>
              <a:t>Fe</a:t>
            </a:r>
            <a:r>
              <a:rPr lang="en-US" altLang="zh-CN" sz="1800" baseline="30000" dirty="0"/>
              <a:t>0</a:t>
            </a:r>
            <a:r>
              <a:rPr lang="en-US" altLang="zh-CN" sz="1800" dirty="0"/>
              <a:t>-MoS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 by PBE+U</a:t>
            </a:r>
          </a:p>
        </p:txBody>
      </p:sp>
      <p:sp>
        <p:nvSpPr>
          <p:cNvPr id="8" name="文本框 40">
            <a:extLst>
              <a:ext uri="{FF2B5EF4-FFF2-40B4-BE49-F238E27FC236}">
                <a16:creationId xmlns:a16="http://schemas.microsoft.com/office/drawing/2014/main" id="{177FCFCE-1C37-44E2-DBFA-7B82F4FD310B}"/>
              </a:ext>
            </a:extLst>
          </p:cNvPr>
          <p:cNvSpPr txBox="1"/>
          <p:nvPr/>
        </p:nvSpPr>
        <p:spPr>
          <a:xfrm>
            <a:off x="953344" y="970397"/>
            <a:ext cx="166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800" dirty="0"/>
              <a:t>Fe</a:t>
            </a:r>
            <a:r>
              <a:rPr lang="en-US" altLang="zh-CN" sz="1800" baseline="30000" dirty="0"/>
              <a:t>0</a:t>
            </a:r>
            <a:r>
              <a:rPr lang="en-US" altLang="zh-CN" sz="1800" dirty="0"/>
              <a:t>-MoS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 (S = 0)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7316CC6-215F-6639-28B1-C418976363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974121"/>
              </p:ext>
            </p:extLst>
          </p:nvPr>
        </p:nvGraphicFramePr>
        <p:xfrm>
          <a:off x="-82912" y="954881"/>
          <a:ext cx="3586419" cy="5267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669343" imgH="5388429" progId="Origin95.Graph">
                  <p:embed/>
                </p:oleObj>
              </mc:Choice>
              <mc:Fallback>
                <p:oleObj name="Graph" r:id="rId6" imgW="3669343" imgH="5388429" progId="Origin95.Grap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7316CC6-215F-6639-28B1-C418976363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82912" y="954881"/>
                        <a:ext cx="3586419" cy="5267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896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AEBF2E-475B-2395-F12A-5504469B8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pPr/>
              <a:t>27</a:t>
            </a:fld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527FBE-DA28-EF3A-A92F-3A8D388FD569}"/>
              </a:ext>
            </a:extLst>
          </p:cNvPr>
          <p:cNvSpPr txBox="1"/>
          <p:nvPr/>
        </p:nvSpPr>
        <p:spPr>
          <a:xfrm>
            <a:off x="1124453" y="892616"/>
            <a:ext cx="3045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(6x6 cell </a:t>
            </a:r>
            <a:r>
              <a:rPr lang="en-US" altLang="zh-CN" sz="1800" dirty="0" err="1"/>
              <a:t>scf</a:t>
            </a:r>
            <a:r>
              <a:rPr lang="en-US" altLang="zh-CN" sz="1800" dirty="0"/>
              <a:t> by HSE06 relaxed by PBE+U)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86CFC-7DB7-761A-E490-26293648E8CC}"/>
              </a:ext>
            </a:extLst>
          </p:cNvPr>
          <p:cNvSpPr txBox="1"/>
          <p:nvPr/>
        </p:nvSpPr>
        <p:spPr>
          <a:xfrm>
            <a:off x="4344062" y="828801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(4x4 cell relaxed by HSE06)</a:t>
            </a:r>
            <a:endParaRPr lang="en-SG" dirty="0"/>
          </a:p>
        </p:txBody>
      </p:sp>
      <p:sp>
        <p:nvSpPr>
          <p:cNvPr id="14" name="文本框 42">
            <a:extLst>
              <a:ext uri="{FF2B5EF4-FFF2-40B4-BE49-F238E27FC236}">
                <a16:creationId xmlns:a16="http://schemas.microsoft.com/office/drawing/2014/main" id="{68732A35-A336-9A85-236E-FF78F37C0668}"/>
              </a:ext>
            </a:extLst>
          </p:cNvPr>
          <p:cNvSpPr txBox="1"/>
          <p:nvPr/>
        </p:nvSpPr>
        <p:spPr>
          <a:xfrm>
            <a:off x="3554102" y="553223"/>
            <a:ext cx="123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800" dirty="0"/>
              <a:t>Fe</a:t>
            </a:r>
            <a:r>
              <a:rPr lang="en-US" altLang="zh-CN" sz="1800" baseline="30000" dirty="0"/>
              <a:t>0</a:t>
            </a:r>
            <a:r>
              <a:rPr lang="en-US" altLang="zh-CN" sz="1800" dirty="0"/>
              <a:t>-WSe</a:t>
            </a:r>
            <a:r>
              <a:rPr lang="en-US" altLang="zh-CN" sz="1800" baseline="-25000" dirty="0"/>
              <a:t>2</a:t>
            </a:r>
            <a:endParaRPr lang="en-US" altLang="zh-CN" sz="18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9D3D19B-1AB8-7B65-D066-8A56A6F511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920007"/>
              </p:ext>
            </p:extLst>
          </p:nvPr>
        </p:nvGraphicFramePr>
        <p:xfrm>
          <a:off x="3739729" y="892616"/>
          <a:ext cx="3671274" cy="5531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302485" imgH="6308404" progId="Origin95.Graph">
                  <p:embed/>
                </p:oleObj>
              </mc:Choice>
              <mc:Fallback>
                <p:oleObj name="Graph" r:id="rId2" imgW="4302485" imgH="6308404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9D3D19B-1AB8-7B65-D066-8A56A6F51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9729" y="892616"/>
                        <a:ext cx="3671274" cy="5531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83">
            <a:extLst>
              <a:ext uri="{FF2B5EF4-FFF2-40B4-BE49-F238E27FC236}">
                <a16:creationId xmlns:a16="http://schemas.microsoft.com/office/drawing/2014/main" id="{FABCB8A4-6ABC-80AA-A69A-30C91B6D90FD}"/>
              </a:ext>
            </a:extLst>
          </p:cNvPr>
          <p:cNvSpPr txBox="1"/>
          <p:nvPr/>
        </p:nvSpPr>
        <p:spPr>
          <a:xfrm>
            <a:off x="5899403" y="4230054"/>
            <a:ext cx="38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/>
              <a:t>a”</a:t>
            </a:r>
            <a:endParaRPr lang="zh-CN" altLang="en-US" sz="1600" dirty="0"/>
          </a:p>
        </p:txBody>
      </p:sp>
      <p:sp>
        <p:nvSpPr>
          <p:cNvPr id="15" name="文本框 83">
            <a:extLst>
              <a:ext uri="{FF2B5EF4-FFF2-40B4-BE49-F238E27FC236}">
                <a16:creationId xmlns:a16="http://schemas.microsoft.com/office/drawing/2014/main" id="{E4143272-0A8C-FABE-F062-8E9A4F378B36}"/>
              </a:ext>
            </a:extLst>
          </p:cNvPr>
          <p:cNvSpPr txBox="1"/>
          <p:nvPr/>
        </p:nvSpPr>
        <p:spPr>
          <a:xfrm>
            <a:off x="5899403" y="4079439"/>
            <a:ext cx="38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/>
              <a:t>a”</a:t>
            </a:r>
            <a:endParaRPr lang="zh-CN" altLang="en-US" sz="1600" dirty="0"/>
          </a:p>
        </p:txBody>
      </p:sp>
      <p:sp>
        <p:nvSpPr>
          <p:cNvPr id="8" name="文本框 83">
            <a:extLst>
              <a:ext uri="{FF2B5EF4-FFF2-40B4-BE49-F238E27FC236}">
                <a16:creationId xmlns:a16="http://schemas.microsoft.com/office/drawing/2014/main" id="{60E2C888-CE9D-A2EB-DDDC-5275B54739BF}"/>
              </a:ext>
            </a:extLst>
          </p:cNvPr>
          <p:cNvSpPr txBox="1"/>
          <p:nvPr/>
        </p:nvSpPr>
        <p:spPr>
          <a:xfrm>
            <a:off x="5771025" y="3114313"/>
            <a:ext cx="38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/>
              <a:t>a’</a:t>
            </a:r>
            <a:endParaRPr lang="zh-CN" altLang="en-US" sz="1600" dirty="0"/>
          </a:p>
        </p:txBody>
      </p:sp>
      <p:sp>
        <p:nvSpPr>
          <p:cNvPr id="10" name="文本框 83">
            <a:extLst>
              <a:ext uri="{FF2B5EF4-FFF2-40B4-BE49-F238E27FC236}">
                <a16:creationId xmlns:a16="http://schemas.microsoft.com/office/drawing/2014/main" id="{F9A4D6BA-94C6-95F3-C998-CBFB24C8B4D9}"/>
              </a:ext>
            </a:extLst>
          </p:cNvPr>
          <p:cNvSpPr txBox="1"/>
          <p:nvPr/>
        </p:nvSpPr>
        <p:spPr>
          <a:xfrm>
            <a:off x="5758026" y="2894112"/>
            <a:ext cx="38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/>
              <a:t>a’</a:t>
            </a:r>
            <a:endParaRPr lang="zh-CN" altLang="en-US" sz="1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E1666D-5E7D-3931-24C4-588DE67AE045}"/>
              </a:ext>
            </a:extLst>
          </p:cNvPr>
          <p:cNvCxnSpPr>
            <a:cxnSpLocks/>
          </p:cNvCxnSpPr>
          <p:nvPr/>
        </p:nvCxnSpPr>
        <p:spPr>
          <a:xfrm>
            <a:off x="4525539" y="3179630"/>
            <a:ext cx="0" cy="1044000"/>
          </a:xfrm>
          <a:prstGeom prst="straightConnector1">
            <a:avLst/>
          </a:prstGeom>
          <a:ln w="12700">
            <a:solidFill>
              <a:srgbClr val="0101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83">
            <a:extLst>
              <a:ext uri="{FF2B5EF4-FFF2-40B4-BE49-F238E27FC236}">
                <a16:creationId xmlns:a16="http://schemas.microsoft.com/office/drawing/2014/main" id="{289FE0E4-670C-3A51-9572-6B9E1030BA7F}"/>
              </a:ext>
            </a:extLst>
          </p:cNvPr>
          <p:cNvSpPr txBox="1"/>
          <p:nvPr/>
        </p:nvSpPr>
        <p:spPr>
          <a:xfrm>
            <a:off x="4439678" y="3462386"/>
            <a:ext cx="1441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/>
              <a:t>(0,0,3.3) D^2</a:t>
            </a:r>
            <a:endParaRPr lang="zh-CN" altLang="en-US" sz="16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F837A7F-6843-2A7A-9768-280603C147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963181"/>
              </p:ext>
            </p:extLst>
          </p:nvPr>
        </p:nvGraphicFramePr>
        <p:xfrm>
          <a:off x="550476" y="1020344"/>
          <a:ext cx="3750656" cy="5505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669343" imgH="5388429" progId="Origin95.Graph">
                  <p:embed/>
                </p:oleObj>
              </mc:Choice>
              <mc:Fallback>
                <p:oleObj name="Graph" r:id="rId4" imgW="3669343" imgH="5388429" progId="Origin95.Grap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F837A7F-6843-2A7A-9768-280603C147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476" y="1020344"/>
                        <a:ext cx="3750656" cy="5505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16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5DD6F-2DDD-1AF0-8003-F81A0D3C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pPr/>
              <a:t>28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8">
                <a:extLst>
                  <a:ext uri="{FF2B5EF4-FFF2-40B4-BE49-F238E27FC236}">
                    <a16:creationId xmlns:a16="http://schemas.microsoft.com/office/drawing/2014/main" id="{C982B511-5B3F-7D5A-0714-E8CD69F679C5}"/>
                  </a:ext>
                </a:extLst>
              </p:cNvPr>
              <p:cNvSpPr txBox="1"/>
              <p:nvPr/>
            </p:nvSpPr>
            <p:spPr>
              <a:xfrm>
                <a:off x="83977" y="2868711"/>
                <a:ext cx="8576377" cy="4045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Formation energy of TM defect: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12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SG" sz="12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SG" sz="12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𝑇𝑀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Mo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W</m:t>
                              </m:r>
                            </m:sub>
                            <m:sup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p>
                          </m:sSubSup>
                        </m:e>
                      </m:d>
                      <m:r>
                        <a:rPr lang="en-US" sz="12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12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tot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SG" sz="12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SG" sz="12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𝑇𝑀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Mo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W</m:t>
                              </m:r>
                            </m:sub>
                            <m:sup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p>
                          </m:sSubSup>
                        </m:e>
                      </m:d>
                      <m:r>
                        <a:rPr lang="en-US" sz="12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12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tot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SG" sz="12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Pristine</m:t>
                          </m:r>
                        </m:e>
                      </m:d>
                      <m:r>
                        <a:rPr lang="en-US" sz="12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12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en-SG" sz="12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Mo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W</m:t>
                              </m:r>
                            </m:den>
                          </m:f>
                        </m:sub>
                      </m:sSub>
                      <m:r>
                        <a:rPr lang="en-US" sz="12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SG" sz="12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𝑇𝑀</m:t>
                          </m:r>
                        </m:sub>
                      </m:sSub>
                      <m:r>
                        <a:rPr lang="en-US" sz="12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2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𝑞</m:t>
                      </m:r>
                      <m:d>
                        <m:dPr>
                          <m:ctrlPr>
                            <a:rPr lang="en-SG" sz="12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12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2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SG" sz="12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VBM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12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1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𝛥</m:t>
                          </m:r>
                        </m:e>
                        <m:sub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SG" sz="12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</a:pPr>
                <a:r>
                  <a:rPr lang="en-SG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Note that the formation energies are determined with chemical potential </a:t>
                </a:r>
                <a14:m>
                  <m:oMath xmlns:m="http://schemas.openxmlformats.org/officeDocument/2006/math">
                    <m:r>
                      <a:rPr lang="en-SG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SG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under constraint conditions:</a:t>
                </a:r>
                <a:endParaRPr lang="en-SG" sz="12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1200" b="0" i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tot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SG" sz="120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SG" sz="12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SG" sz="12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𝑇𝑀</m:t>
                          </m:r>
                        </m:sub>
                      </m:sSub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SG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1200" b="0" i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tot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𝑇𝑀</m:t>
                              </m:r>
                            </m:e>
                          </m:d>
                          <m:r>
                            <a:rPr lang="en-SG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SG" sz="12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SG" sz="12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SG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1200" b="0" i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tot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</m:d>
                      <m:r>
                        <a:rPr lang="en-SG" sz="12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SG" sz="12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SG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1200" b="0" i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tot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SG" sz="12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SG" sz="12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𝑇𝑀</m:t>
                          </m:r>
                        </m:sub>
                      </m:sSub>
                      <m:r>
                        <a:rPr lang="en-US" sz="12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SG" sz="1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1200" b="0" i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tot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12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𝑇𝑀</m:t>
                          </m:r>
                        </m:e>
                      </m:d>
                      <m:r>
                        <a:rPr lang="en-SG" sz="12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SG" sz="12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</a:pPr>
                <a:r>
                  <a:rPr lang="en-SG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 Here, </a:t>
                </a:r>
                <a:r>
                  <a:rPr lang="en-SG" sz="12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lang="en-SG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= Mo/W, </a:t>
                </a:r>
                <a:r>
                  <a:rPr lang="en-SG" sz="12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SG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= S/Se, </a:t>
                </a:r>
                <a:r>
                  <a:rPr lang="en-SG" sz="12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TM</a:t>
                </a:r>
                <a:r>
                  <a:rPr lang="en-SG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= </a:t>
                </a:r>
                <a:r>
                  <a:rPr lang="en-SG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Fe</a:t>
                </a:r>
                <a:r>
                  <a:rPr lang="en-SG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/Mn. The boundary for the least limit of formation energy can be derived as:</a:t>
                </a:r>
                <a:endParaRPr lang="en-SG" sz="12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SG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SG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𝑇𝑀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SG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1200" b="0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tot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SG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SG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1200" b="0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tot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SG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𝑇𝑀</m:t>
                            </m:r>
                          </m:e>
                        </m:d>
                        <m:r>
                          <a:rPr lang="en-SG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SG" sz="12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SG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1200" b="0" i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tot</m:t>
                        </m:r>
                      </m:sub>
                    </m:sSub>
                    <m:r>
                      <a:rPr lang="en-SG" sz="12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SG" sz="12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SG" sz="12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en-SG" sz="12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</a:pPr>
                <a:r>
                  <a:rPr lang="en-SG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To avoid the uncertainty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𝑇𝑀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values from experiments, we also demonstrate the energy difference between TM forming as substitution or as the interstitial</a:t>
                </a:r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(adsorption above Mo/W or S/Se atom) by PBE+U calculation, which can be expressed by</a:t>
                </a:r>
              </a:p>
              <a:p>
                <a:pPr algn="just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SG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SG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SG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SG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SG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SG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SG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b>
                        <m:sup>
                          <m:r>
                            <a:rPr lang="en-SG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en-SG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n-SG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SG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SG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𝑣𝑎𝑐</m:t>
                              </m:r>
                            </m:sub>
                            <m:sup>
                              <m:r>
                                <a:rPr lang="en-SG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p>
                          </m:sSubSup>
                          <m:r>
                            <a:rPr lang="en-SG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SG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SG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SG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p>
                          </m:sSubSup>
                        </m:e>
                      </m:d>
                      <m:r>
                        <a:rPr lang="en-SG" sz="12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en-SG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tot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SG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sz="1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𝑇𝑀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SG" sz="12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Mo</m:t>
                                  </m:r>
                                  <m:r>
                                    <a:rPr lang="en-SG" sz="12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/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2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W</m:t>
                                  </m:r>
                                </m:sub>
                              </m:sSub>
                            </m:e>
                          </m:d>
                          <m:r>
                            <a:rPr lang="en-SG" sz="1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SG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tot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SG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Pristine</m:t>
                              </m:r>
                            </m:e>
                          </m:d>
                        </m:e>
                      </m:d>
                      <m:r>
                        <a:rPr lang="en-SG" sz="1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d>
                        <m:dPr>
                          <m:ctrlPr>
                            <a:rPr lang="en-SG" sz="12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tot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SG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1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𝑉𝑎</m:t>
                              </m:r>
                              <m:sSub>
                                <m:sSubPr>
                                  <m:ctrlPr>
                                    <a:rPr lang="en-SG" sz="1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SG" sz="12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Mo</m:t>
                                  </m:r>
                                  <m:r>
                                    <a:rPr lang="en-SG" sz="12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/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12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W</m:t>
                                  </m:r>
                                </m:sub>
                              </m:sSub>
                            </m:e>
                          </m:d>
                          <m:r>
                            <a:rPr lang="en-SG" sz="1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SG" sz="1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SG" sz="12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1200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tot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SG" sz="12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SG" sz="12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SG" sz="12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2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SG" sz="12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SG" sz="12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SG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with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SG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SG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b>
                        <m:sup>
                          <m:r>
                            <a:rPr lang="en-SG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en-US" sz="1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SG" sz="1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SG" sz="1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12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tot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SG" sz="1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SG" sz="1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SG" sz="12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SG" sz="12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1200" i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Mo</m:t>
                              </m:r>
                              <m:r>
                                <a:rPr lang="en-SG" sz="1200" i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SG" sz="1200" i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W</m:t>
                              </m:r>
                            </m:sub>
                          </m:sSub>
                        </m:e>
                      </m:d>
                      <m:r>
                        <a:rPr lang="en-US" sz="1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SG" sz="1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SG" sz="1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12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tot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SG" sz="1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i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Pri</m:t>
                          </m:r>
                          <m:r>
                            <m:rPr>
                              <m:sty m:val="p"/>
                            </m:rPr>
                            <a:rPr lang="en-SG" sz="12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stine</m:t>
                          </m:r>
                        </m:e>
                      </m:d>
                      <m:r>
                        <a:rPr lang="en-US" sz="1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SG" sz="1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en-SG" sz="12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200" i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Mo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200" i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W</m:t>
                              </m:r>
                            </m:den>
                          </m:f>
                        </m:sub>
                      </m:sSub>
                      <m:r>
                        <a:rPr lang="en-US" sz="1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−</m:t>
                      </m:r>
                      <m:sSub>
                        <m:sSubPr>
                          <m:ctrlPr>
                            <a:rPr lang="en-SG" sz="1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𝑇𝑀</m:t>
                          </m:r>
                        </m:sub>
                      </m:sSub>
                      <m:r>
                        <a:rPr lang="en-SG" sz="1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</m:oMath>
                  </m:oMathPara>
                </a14:m>
                <a:endParaRPr lang="en-SG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SG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SG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𝑣𝑎𝑐</m:t>
                          </m:r>
                        </m:sub>
                        <m:sup>
                          <m:r>
                            <a:rPr lang="en-SG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en-US" sz="1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SG" sz="1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SG" sz="1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12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tot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SG" sz="1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12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SG" sz="12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𝑉𝑎𝑐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SG" sz="1200" i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Mo</m:t>
                              </m:r>
                              <m:r>
                                <a:rPr lang="en-SG" sz="1200" i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SG" sz="1200" i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W</m:t>
                              </m:r>
                            </m:sub>
                          </m:sSub>
                        </m:e>
                      </m:d>
                      <m:r>
                        <a:rPr lang="en-US" sz="1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SG" sz="1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SG" sz="1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12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tot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SG" sz="1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Pri</m:t>
                          </m:r>
                          <m:r>
                            <m:rPr>
                              <m:sty m:val="p"/>
                            </m:rPr>
                            <a:rPr lang="en-SG" sz="1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stine</m:t>
                          </m:r>
                        </m:e>
                      </m:d>
                      <m:r>
                        <a:rPr lang="en-US" sz="1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SG" sz="1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en-SG" sz="12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200" i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Mo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200" i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W</m:t>
                              </m:r>
                            </m:den>
                          </m:f>
                        </m:sub>
                      </m:sSub>
                      <m:r>
                        <a:rPr lang="en-SG" sz="1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</m:oMath>
                  </m:oMathPara>
                </a14:m>
                <a:endParaRPr lang="en-SG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SG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SG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𝑖𝑛𝑡</m:t>
                          </m:r>
                        </m:sub>
                        <m:sup>
                          <m:r>
                            <a:rPr lang="en-SG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en-US" sz="1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SG" sz="1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SG" sz="1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12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tot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SG" sz="1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SG" sz="1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SG" sz="12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SG" sz="12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SG" sz="12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𝑎𝑑</m:t>
                              </m:r>
                            </m:sub>
                          </m:sSub>
                        </m:e>
                      </m:d>
                      <m:r>
                        <a:rPr lang="en-US" sz="1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SG" sz="12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SG" sz="1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12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tot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SG" sz="1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Pri</m:t>
                          </m:r>
                          <m:r>
                            <m:rPr>
                              <m:sty m:val="p"/>
                            </m:rPr>
                            <a:rPr lang="en-SG" sz="1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stine</m:t>
                          </m:r>
                        </m:e>
                      </m:d>
                      <m:r>
                        <a:rPr lang="en-US" sz="12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−</m:t>
                      </m:r>
                      <m:sSub>
                        <m:sSubPr>
                          <m:ctrlPr>
                            <a:rPr lang="en-SG" sz="12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𝑇𝑀</m:t>
                          </m:r>
                        </m:sub>
                      </m:sSub>
                      <m:r>
                        <a:rPr lang="en-SG" sz="1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</a:pP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SG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∆</m:t>
                    </m:r>
                    <m:sSup>
                      <m:sSupPr>
                        <m:ctrlPr>
                          <a:rPr lang="en-SG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SG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p>
                        <m:r>
                          <a:rPr lang="en-SG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sup>
                    </m:sSup>
                    <m:r>
                      <a:rPr lang="en-SG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for Fe</a:t>
                </a:r>
                <a:r>
                  <a:rPr lang="en-US" sz="12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in MoS</a:t>
                </a:r>
                <a:r>
                  <a:rPr lang="en-US" sz="12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and Mn</a:t>
                </a:r>
                <a:r>
                  <a:rPr lang="en-US" sz="1200" baseline="30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in WSe</a:t>
                </a:r>
                <a:r>
                  <a:rPr lang="en-US" sz="12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are</a:t>
                </a: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-6.31 eV and -5.90 eV, respectively. This indicates that with the introduction of TM impurities, the formation of substitutional defects is energetically more </a:t>
                </a:r>
                <a:r>
                  <a:rPr lang="en-US" sz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favourable</a:t>
                </a:r>
                <a:r>
                  <a:rPr lang="en-US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.  </a:t>
                </a:r>
                <a:endParaRPr lang="en-SG" sz="12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8">
                <a:extLst>
                  <a:ext uri="{FF2B5EF4-FFF2-40B4-BE49-F238E27FC236}">
                    <a16:creationId xmlns:a16="http://schemas.microsoft.com/office/drawing/2014/main" id="{C982B511-5B3F-7D5A-0714-E8CD69F6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7" y="2868711"/>
                <a:ext cx="8576377" cy="4045275"/>
              </a:xfrm>
              <a:prstGeom prst="rect">
                <a:avLst/>
              </a:prstGeom>
              <a:blipFill>
                <a:blip r:embed="rId2"/>
                <a:stretch>
                  <a:fillRect l="-71" t="-151" b="-30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71143B7-DFB3-F4E8-2450-0E17DF17D140}"/>
              </a:ext>
            </a:extLst>
          </p:cNvPr>
          <p:cNvSpPr txBox="1"/>
          <p:nvPr/>
        </p:nvSpPr>
        <p:spPr>
          <a:xfrm>
            <a:off x="6387260" y="1717814"/>
            <a:ext cx="30323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ML WSe2</a:t>
            </a:r>
          </a:p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EXP bandgap~ 1.7 eV</a:t>
            </a:r>
          </a:p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CALC by PBE: 1.54 eV</a:t>
            </a:r>
          </a:p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CALC by HSE06+SOC: 1.62 eV</a:t>
            </a:r>
          </a:p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CALC by HSE06: 1.90 eV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A28E0-6F7E-7556-4AAE-33CC41E3D440}"/>
              </a:ext>
            </a:extLst>
          </p:cNvPr>
          <p:cNvSpPr txBox="1"/>
          <p:nvPr/>
        </p:nvSpPr>
        <p:spPr>
          <a:xfrm>
            <a:off x="6387260" y="558151"/>
            <a:ext cx="30323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ML MoS2</a:t>
            </a:r>
          </a:p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EXP bandgap~ 1.9 eV</a:t>
            </a:r>
          </a:p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CALC by PBE: 1.68 eV</a:t>
            </a:r>
          </a:p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CALC by HSE06+SOC: 1.97 eV</a:t>
            </a:r>
          </a:p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CALC by HSE06: 2.03 eV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8A9A5D1-9062-4700-8B20-5567022AF5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975315"/>
              </p:ext>
            </p:extLst>
          </p:nvPr>
        </p:nvGraphicFramePr>
        <p:xfrm>
          <a:off x="1056529" y="-512606"/>
          <a:ext cx="5644017" cy="451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7172338" imgH="5734339" progId="Origin95.Graph">
                  <p:embed/>
                </p:oleObj>
              </mc:Choice>
              <mc:Fallback>
                <p:oleObj name="Graph" r:id="rId3" imgW="7172338" imgH="5734339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6529" y="-512606"/>
                        <a:ext cx="5644017" cy="451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83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5D26E5-D56C-A8BA-B190-B04D26E1F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61571"/>
              </p:ext>
            </p:extLst>
          </p:nvPr>
        </p:nvGraphicFramePr>
        <p:xfrm>
          <a:off x="-49155" y="2381520"/>
          <a:ext cx="9144004" cy="19202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70271">
                  <a:extLst>
                    <a:ext uri="{9D8B030D-6E8A-4147-A177-3AD203B41FA5}">
                      <a16:colId xmlns:a16="http://schemas.microsoft.com/office/drawing/2014/main" val="3036669560"/>
                    </a:ext>
                  </a:extLst>
                </a:gridCol>
                <a:gridCol w="855408">
                  <a:extLst>
                    <a:ext uri="{9D8B030D-6E8A-4147-A177-3AD203B41FA5}">
                      <a16:colId xmlns:a16="http://schemas.microsoft.com/office/drawing/2014/main" val="4149567087"/>
                    </a:ext>
                  </a:extLst>
                </a:gridCol>
                <a:gridCol w="1691150">
                  <a:extLst>
                    <a:ext uri="{9D8B030D-6E8A-4147-A177-3AD203B41FA5}">
                      <a16:colId xmlns:a16="http://schemas.microsoft.com/office/drawing/2014/main" val="3021552401"/>
                    </a:ext>
                  </a:extLst>
                </a:gridCol>
                <a:gridCol w="1703673">
                  <a:extLst>
                    <a:ext uri="{9D8B030D-6E8A-4147-A177-3AD203B41FA5}">
                      <a16:colId xmlns:a16="http://schemas.microsoft.com/office/drawing/2014/main" val="90642651"/>
                    </a:ext>
                  </a:extLst>
                </a:gridCol>
                <a:gridCol w="966466">
                  <a:extLst>
                    <a:ext uri="{9D8B030D-6E8A-4147-A177-3AD203B41FA5}">
                      <a16:colId xmlns:a16="http://schemas.microsoft.com/office/drawing/2014/main" val="4181057302"/>
                    </a:ext>
                  </a:extLst>
                </a:gridCol>
                <a:gridCol w="1678518">
                  <a:extLst>
                    <a:ext uri="{9D8B030D-6E8A-4147-A177-3AD203B41FA5}">
                      <a16:colId xmlns:a16="http://schemas.microsoft.com/office/drawing/2014/main" val="1762042321"/>
                    </a:ext>
                  </a:extLst>
                </a:gridCol>
                <a:gridCol w="1678518">
                  <a:extLst>
                    <a:ext uri="{9D8B030D-6E8A-4147-A177-3AD203B41FA5}">
                      <a16:colId xmlns:a16="http://schemas.microsoft.com/office/drawing/2014/main" val="2485853792"/>
                    </a:ext>
                  </a:extLst>
                </a:gridCol>
              </a:tblGrid>
              <a:tr h="254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altLang="zh-CN" sz="12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MoS</a:t>
                      </a:r>
                      <a:r>
                        <a:rPr lang="en-SG" altLang="zh-CN" sz="1200" b="1" kern="1200" baseline="-25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sz="1200" b="1" kern="1200" baseline="-25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PBE+U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altLang="zh-CN" sz="12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HSE06</a:t>
                      </a:r>
                      <a:endParaRPr lang="zh-CN" altLang="en-US" sz="120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805696"/>
                  </a:ext>
                </a:extLst>
              </a:tr>
              <a:tr h="254455">
                <a:tc>
                  <a:txBody>
                    <a:bodyPr/>
                    <a:lstStyle/>
                    <a:p>
                      <a:pPr algn="ctr"/>
                      <a:endParaRPr lang="en-SG" sz="12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latin typeface="+mn-lt"/>
                        </a:rPr>
                        <a:t>Symmetry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ΔE </a:t>
                      </a:r>
                      <a:r>
                        <a:rPr lang="en-SG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Singlet-Triplet</a:t>
                      </a:r>
                      <a:r>
                        <a:rPr lang="en-SG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(eV)</a:t>
                      </a:r>
                      <a:endParaRPr lang="zh-CN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Triplet dopant position</a:t>
                      </a:r>
                      <a:endParaRPr lang="zh-CN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latin typeface="+mn-lt"/>
                        </a:rPr>
                        <a:t>Symmetry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ΔE </a:t>
                      </a:r>
                      <a:r>
                        <a:rPr lang="en-SG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Singlet-Triplet</a:t>
                      </a:r>
                      <a:r>
                        <a:rPr lang="en-SG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(eV)</a:t>
                      </a:r>
                      <a:endParaRPr lang="zh-CN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Triplet dopant position</a:t>
                      </a:r>
                      <a:endParaRPr lang="zh-CN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77542"/>
                  </a:ext>
                </a:extLst>
              </a:tr>
              <a:tr h="254455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Mn</a:t>
                      </a:r>
                      <a:r>
                        <a:rPr lang="en-SG" sz="12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C</a:t>
                      </a:r>
                      <a:r>
                        <a:rPr lang="en-SG" sz="1200" baseline="-25000" dirty="0"/>
                        <a:t>2v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0.328,0.422,0.500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C</a:t>
                      </a:r>
                      <a:r>
                        <a:rPr lang="en-SG" sz="1200" baseline="-25000" dirty="0"/>
                        <a:t>2v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0.69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0.328,0.421,0.500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934497"/>
                  </a:ext>
                </a:extLst>
              </a:tr>
              <a:tr h="254455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Fe</a:t>
                      </a:r>
                      <a:r>
                        <a:rPr lang="en-SG" sz="1200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aseline="0" dirty="0"/>
                        <a:t>D</a:t>
                      </a:r>
                      <a:r>
                        <a:rPr lang="en-SG" sz="1200" baseline="-25000" dirty="0"/>
                        <a:t>3h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0.40 (0.52)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0.333,0.417,0.501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aseline="0" dirty="0"/>
                        <a:t>D</a:t>
                      </a:r>
                      <a:r>
                        <a:rPr lang="en-SG" sz="1200" baseline="-25000" dirty="0"/>
                        <a:t>3h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0.333,0.417,0.500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317489"/>
                  </a:ext>
                </a:extLst>
              </a:tr>
              <a:tr h="254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Cu</a:t>
                      </a:r>
                      <a:r>
                        <a:rPr lang="en-SG" sz="12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aseline="0" dirty="0"/>
                        <a:t>C</a:t>
                      </a:r>
                      <a:r>
                        <a:rPr lang="en-SG" sz="1200" baseline="-25000" dirty="0"/>
                        <a:t>s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0.01 (0.06)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0.315,0.439,0.511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C</a:t>
                      </a:r>
                      <a:r>
                        <a:rPr lang="en-SG" sz="12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0.316,0.438,0.511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165731"/>
                  </a:ext>
                </a:extLst>
              </a:tr>
              <a:tr h="259535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Cd</a:t>
                      </a:r>
                      <a:r>
                        <a:rPr lang="en-SG" sz="1200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aseline="0" dirty="0"/>
                        <a:t>D</a:t>
                      </a:r>
                      <a:r>
                        <a:rPr lang="en-SG" sz="1200" baseline="-25000" dirty="0"/>
                        <a:t>3h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0.333,0.417,0.501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0402"/>
                  </a:ext>
                </a:extLst>
              </a:tr>
              <a:tr h="158590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Hg</a:t>
                      </a:r>
                      <a:r>
                        <a:rPr lang="en-SG" sz="1200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aseline="0" dirty="0"/>
                        <a:t>D</a:t>
                      </a:r>
                      <a:r>
                        <a:rPr lang="en-SG" sz="1200" baseline="-25000" dirty="0"/>
                        <a:t>3h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0.333,0.417,0.507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23191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23B569-B677-E441-7031-CCFD9C7386B8}"/>
              </a:ext>
            </a:extLst>
          </p:cNvPr>
          <p:cNvSpPr txBox="1"/>
          <p:nvPr/>
        </p:nvSpPr>
        <p:spPr>
          <a:xfrm>
            <a:off x="-49159" y="240993"/>
            <a:ext cx="93209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Discussion: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HSE06 relaxations start from PBE relaxed structure. The PBE structures with 3d dopants are different from HSE06 relaxed ones, especially for Mn, Fe and Co. However, PBE+U gives much better results. This can be seen from CTLs by PBE+U.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The values in bracket on Sin-Tri gap stand for another S=0 state (defect position closer to triplet). Co-1-WSe2 prefers to form quintet state over triplet (lower by 0.16 eV).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U is set to be 3 eV for 3d dopant elements, performing as a proper correction (also studied in literatures). Linear response is for now not necessary.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BA7A5C-4B06-2468-6FCD-91A64C7D2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27863"/>
              </p:ext>
            </p:extLst>
          </p:nvPr>
        </p:nvGraphicFramePr>
        <p:xfrm>
          <a:off x="-49159" y="4436115"/>
          <a:ext cx="9144004" cy="19202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70271">
                  <a:extLst>
                    <a:ext uri="{9D8B030D-6E8A-4147-A177-3AD203B41FA5}">
                      <a16:colId xmlns:a16="http://schemas.microsoft.com/office/drawing/2014/main" val="3036669560"/>
                    </a:ext>
                  </a:extLst>
                </a:gridCol>
                <a:gridCol w="855408">
                  <a:extLst>
                    <a:ext uri="{9D8B030D-6E8A-4147-A177-3AD203B41FA5}">
                      <a16:colId xmlns:a16="http://schemas.microsoft.com/office/drawing/2014/main" val="4149567087"/>
                    </a:ext>
                  </a:extLst>
                </a:gridCol>
                <a:gridCol w="1691150">
                  <a:extLst>
                    <a:ext uri="{9D8B030D-6E8A-4147-A177-3AD203B41FA5}">
                      <a16:colId xmlns:a16="http://schemas.microsoft.com/office/drawing/2014/main" val="3021552401"/>
                    </a:ext>
                  </a:extLst>
                </a:gridCol>
                <a:gridCol w="1703673">
                  <a:extLst>
                    <a:ext uri="{9D8B030D-6E8A-4147-A177-3AD203B41FA5}">
                      <a16:colId xmlns:a16="http://schemas.microsoft.com/office/drawing/2014/main" val="90642651"/>
                    </a:ext>
                  </a:extLst>
                </a:gridCol>
                <a:gridCol w="966466">
                  <a:extLst>
                    <a:ext uri="{9D8B030D-6E8A-4147-A177-3AD203B41FA5}">
                      <a16:colId xmlns:a16="http://schemas.microsoft.com/office/drawing/2014/main" val="4181057302"/>
                    </a:ext>
                  </a:extLst>
                </a:gridCol>
                <a:gridCol w="1678518">
                  <a:extLst>
                    <a:ext uri="{9D8B030D-6E8A-4147-A177-3AD203B41FA5}">
                      <a16:colId xmlns:a16="http://schemas.microsoft.com/office/drawing/2014/main" val="1762042321"/>
                    </a:ext>
                  </a:extLst>
                </a:gridCol>
                <a:gridCol w="1678518">
                  <a:extLst>
                    <a:ext uri="{9D8B030D-6E8A-4147-A177-3AD203B41FA5}">
                      <a16:colId xmlns:a16="http://schemas.microsoft.com/office/drawing/2014/main" val="2485853792"/>
                    </a:ext>
                  </a:extLst>
                </a:gridCol>
              </a:tblGrid>
              <a:tr h="254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altLang="zh-CN" sz="12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WSe</a:t>
                      </a:r>
                      <a:r>
                        <a:rPr lang="en-SG" altLang="zh-CN" sz="1200" b="1" kern="1200" baseline="-25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</a:t>
                      </a:r>
                      <a:endParaRPr lang="zh-CN" altLang="en-US" sz="1200" b="1" kern="1200" baseline="-25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PBE+U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altLang="zh-CN" sz="120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HSE06</a:t>
                      </a:r>
                      <a:endParaRPr lang="zh-CN" altLang="en-US" sz="120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805696"/>
                  </a:ext>
                </a:extLst>
              </a:tr>
              <a:tr h="254455">
                <a:tc>
                  <a:txBody>
                    <a:bodyPr/>
                    <a:lstStyle/>
                    <a:p>
                      <a:pPr algn="ctr"/>
                      <a:endParaRPr lang="en-SG" sz="1200" b="1" kern="1200" baseline="-25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latin typeface="+mn-lt"/>
                        </a:rPr>
                        <a:t>Symmetry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ΔE </a:t>
                      </a:r>
                      <a:r>
                        <a:rPr lang="en-SG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Singlet-Triplet</a:t>
                      </a:r>
                      <a:r>
                        <a:rPr lang="en-SG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(eV)</a:t>
                      </a:r>
                      <a:endParaRPr lang="zh-CN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Triplet dopant position</a:t>
                      </a:r>
                      <a:endParaRPr lang="zh-CN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latin typeface="+mn-lt"/>
                        </a:rPr>
                        <a:t>Symmetry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ΔE </a:t>
                      </a:r>
                      <a:r>
                        <a:rPr lang="en-SG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Singlet-Triplet</a:t>
                      </a:r>
                      <a:r>
                        <a:rPr lang="en-SG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(eV)</a:t>
                      </a:r>
                      <a:endParaRPr lang="zh-CN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Triplet dopant position</a:t>
                      </a:r>
                      <a:endParaRPr lang="zh-CN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77542"/>
                  </a:ext>
                </a:extLst>
              </a:tr>
              <a:tr h="254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Ti</a:t>
                      </a:r>
                      <a:r>
                        <a:rPr lang="en-SG" sz="1200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C</a:t>
                      </a:r>
                      <a:r>
                        <a:rPr lang="en-SG" sz="1200" baseline="-25000" dirty="0"/>
                        <a:t>2v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altLang="zh-C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0.332,0.418,0.500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C</a:t>
                      </a:r>
                      <a:r>
                        <a:rPr lang="en-SG" sz="1200" baseline="-25000" dirty="0"/>
                        <a:t>2v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0.331,0.419,0.500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336938"/>
                  </a:ext>
                </a:extLst>
              </a:tr>
              <a:tr h="254455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Mn</a:t>
                      </a:r>
                      <a:r>
                        <a:rPr lang="en-SG" sz="12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C</a:t>
                      </a:r>
                      <a:r>
                        <a:rPr lang="en-SG" sz="1200" baseline="-25000" dirty="0"/>
                        <a:t>2v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0.327,0.430,0.501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aseline="0" dirty="0"/>
                        <a:t>D</a:t>
                      </a:r>
                      <a:r>
                        <a:rPr lang="en-SG" sz="1200" baseline="-25000" dirty="0"/>
                        <a:t>3h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0.333,0.417,0.501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934497"/>
                  </a:ext>
                </a:extLst>
              </a:tr>
              <a:tr h="254455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Fe</a:t>
                      </a:r>
                      <a:r>
                        <a:rPr lang="en-SG" sz="1200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aseline="0" dirty="0"/>
                        <a:t>D</a:t>
                      </a:r>
                      <a:r>
                        <a:rPr lang="en-SG" sz="1200" baseline="-25000" dirty="0"/>
                        <a:t>3h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0.333,0.417,0.501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aseline="0" dirty="0"/>
                        <a:t>D</a:t>
                      </a:r>
                      <a:r>
                        <a:rPr lang="en-SG" sz="1200" baseline="-25000" dirty="0"/>
                        <a:t>3h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0.333,0.417,0.500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317489"/>
                  </a:ext>
                </a:extLst>
              </a:tr>
              <a:tr h="254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Cu</a:t>
                      </a:r>
                      <a:r>
                        <a:rPr lang="en-SG" sz="1200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aseline="0" dirty="0"/>
                        <a:t>C</a:t>
                      </a:r>
                      <a:r>
                        <a:rPr lang="en-SG" sz="1200" baseline="-25000" dirty="0"/>
                        <a:t>s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0.310,0.441,0.515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C</a:t>
                      </a:r>
                      <a:r>
                        <a:rPr lang="en-SG" sz="12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0.312,0.440,0.512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428671"/>
                  </a:ext>
                </a:extLst>
              </a:tr>
              <a:tr h="259535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Cd</a:t>
                      </a:r>
                      <a:r>
                        <a:rPr lang="en-SG" sz="1200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aseline="0" dirty="0"/>
                        <a:t>D</a:t>
                      </a:r>
                      <a:r>
                        <a:rPr lang="en-SG" sz="1200" baseline="-25000" dirty="0"/>
                        <a:t>3h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0.333,0.417,0.501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C</a:t>
                      </a:r>
                      <a:r>
                        <a:rPr lang="en-SG" sz="1200" baseline="-25000" dirty="0"/>
                        <a:t>2v</a:t>
                      </a:r>
                      <a:r>
                        <a:rPr lang="en-SG" sz="1200" baseline="0" dirty="0"/>
                        <a:t>(D</a:t>
                      </a:r>
                      <a:r>
                        <a:rPr lang="en-SG" sz="1200" baseline="-25000" dirty="0"/>
                        <a:t>3h</a:t>
                      </a:r>
                      <a:r>
                        <a:rPr lang="en-SG" sz="1200" baseline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0.333,0.416,0.501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040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6B74B9-5B40-5B90-6B85-C1C012691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CF356-65A4-4ACF-82B0-E5ED355DD69B}" type="slidenum">
              <a:rPr lang="en-SG" smtClean="0"/>
              <a:t>29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1913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9215D-EE0B-465B-DD8F-4DAE12C0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pPr/>
              <a:t>3</a:t>
            </a:fld>
            <a:endParaRPr lang="en-SG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1CC430-8FF0-0F28-6E76-411FCAE14524}"/>
              </a:ext>
            </a:extLst>
          </p:cNvPr>
          <p:cNvSpPr txBox="1"/>
          <p:nvPr/>
        </p:nvSpPr>
        <p:spPr>
          <a:xfrm>
            <a:off x="0" y="0"/>
            <a:ext cx="6675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NV</a:t>
            </a:r>
            <a:r>
              <a:rPr lang="en-US" altLang="zh-CN" sz="28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centre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 and more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98773DF6-C730-CE48-CD06-ADAC11AC4E30}"/>
              </a:ext>
            </a:extLst>
          </p:cNvPr>
          <p:cNvSpPr txBox="1"/>
          <p:nvPr/>
        </p:nvSpPr>
        <p:spPr>
          <a:xfrm>
            <a:off x="1412256" y="752008"/>
            <a:ext cx="6074394" cy="1220068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anchor="ctr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NV</a:t>
            </a:r>
            <a:r>
              <a:rPr lang="en-US" altLang="zh-CN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centre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in diamond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 a well-established solid-state quantum system.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New-generation defects like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defect complexes in </a:t>
            </a:r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SiC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2D crystals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have emerged for scalable quantum technologies.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15651E-51B4-21F3-654E-220F343E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33" y="2939743"/>
            <a:ext cx="1459657" cy="2367492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id="{FDD53616-23C5-ADF0-C192-BA689CF25123}"/>
              </a:ext>
            </a:extLst>
          </p:cNvPr>
          <p:cNvSpPr txBox="1"/>
          <p:nvPr/>
        </p:nvSpPr>
        <p:spPr>
          <a:xfrm>
            <a:off x="1095743" y="2019771"/>
            <a:ext cx="2431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Electronic structure of NV</a:t>
            </a:r>
            <a:r>
              <a:rPr lang="en-US" altLang="zh-CN" baseline="30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CN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 err="1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centre</a:t>
            </a:r>
            <a:endParaRPr lang="zh-CN" altLang="en-US" dirty="0"/>
          </a:p>
        </p:txBody>
      </p:sp>
      <p:pic>
        <p:nvPicPr>
          <p:cNvPr id="10" name="图片 4">
            <a:extLst>
              <a:ext uri="{FF2B5EF4-FFF2-40B4-BE49-F238E27FC236}">
                <a16:creationId xmlns:a16="http://schemas.microsoft.com/office/drawing/2014/main" id="{90A84D9B-F042-F779-864E-B6F8E8A4E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290" y="2701321"/>
            <a:ext cx="2077993" cy="3084817"/>
          </a:xfrm>
          <a:prstGeom prst="rect">
            <a:avLst/>
          </a:prstGeom>
        </p:spPr>
      </p:pic>
      <p:pic>
        <p:nvPicPr>
          <p:cNvPr id="11" name="图片 4">
            <a:extLst>
              <a:ext uri="{FF2B5EF4-FFF2-40B4-BE49-F238E27FC236}">
                <a16:creationId xmlns:a16="http://schemas.microsoft.com/office/drawing/2014/main" id="{01E16818-99E8-13CA-DB93-217DAC438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542" y="2658217"/>
            <a:ext cx="4403676" cy="3171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CF2E09-49BE-F0FF-EF85-FFA1A6B2E9A8}"/>
              </a:ext>
            </a:extLst>
          </p:cNvPr>
          <p:cNvSpPr txBox="1"/>
          <p:nvPr/>
        </p:nvSpPr>
        <p:spPr>
          <a:xfrm>
            <a:off x="5128197" y="2019770"/>
            <a:ext cx="3282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Microwave emission by spin defects in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SiC</a:t>
            </a:r>
            <a:endParaRPr lang="en-SG" dirty="0"/>
          </a:p>
        </p:txBody>
      </p:sp>
      <p:sp>
        <p:nvSpPr>
          <p:cNvPr id="15" name="文本框 6">
            <a:extLst>
              <a:ext uri="{FF2B5EF4-FFF2-40B4-BE49-F238E27FC236}">
                <a16:creationId xmlns:a16="http://schemas.microsoft.com/office/drawing/2014/main" id="{6371CE9D-695B-D178-2349-747AFF8D69F3}"/>
              </a:ext>
            </a:extLst>
          </p:cNvPr>
          <p:cNvSpPr txBox="1"/>
          <p:nvPr/>
        </p:nvSpPr>
        <p:spPr>
          <a:xfrm>
            <a:off x="3918486" y="6011711"/>
            <a:ext cx="3171668" cy="6332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lIns="36000" rIns="36000" anchor="ctr" anchorCtr="0">
            <a:no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Can we discover the frequency beyond GHz?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75FB3-0D8B-A5D4-3BBF-92779E26894D}"/>
              </a:ext>
            </a:extLst>
          </p:cNvPr>
          <p:cNvSpPr txBox="1"/>
          <p:nvPr/>
        </p:nvSpPr>
        <p:spPr>
          <a:xfrm>
            <a:off x="7235710" y="5546007"/>
            <a:ext cx="18850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 dirty="0"/>
              <a:t>Magnetic spin splitting in GHz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E43C2-3671-9C48-0B46-9ED9E26ED87F}"/>
              </a:ext>
            </a:extLst>
          </p:cNvPr>
          <p:cNvSpPr txBox="1"/>
          <p:nvPr/>
        </p:nvSpPr>
        <p:spPr>
          <a:xfrm>
            <a:off x="1786083" y="5544825"/>
            <a:ext cx="18850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 dirty="0"/>
              <a:t> Resonance frequency in GHz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AD9E8-E451-1677-3361-92F0D75D4030}"/>
              </a:ext>
            </a:extLst>
          </p:cNvPr>
          <p:cNvSpPr txBox="1"/>
          <p:nvPr/>
        </p:nvSpPr>
        <p:spPr>
          <a:xfrm>
            <a:off x="-6652" y="6334780"/>
            <a:ext cx="9127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b="0" i="1" dirty="0">
                <a:solidFill>
                  <a:schemeClr val="bg1">
                    <a:lumMod val="50000"/>
                  </a:schemeClr>
                </a:solidFill>
                <a:effectLst/>
              </a:rPr>
              <a:t>Physical Review Applied</a:t>
            </a: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 9.5 (2018): 054006.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SG" sz="1400" i="1" dirty="0" err="1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Nanophotonics</a:t>
            </a:r>
            <a:r>
              <a:rPr lang="en-SG" sz="1400" dirty="0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400" b="1" dirty="0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SG" sz="1400" dirty="0">
                <a:solidFill>
                  <a:schemeClr val="bg1">
                    <a:lumMod val="50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1907–1943 (2019).</a:t>
            </a:r>
            <a:endParaRPr lang="en-US" sz="1400" b="0" i="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01257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276">
            <a:extLst>
              <a:ext uri="{FF2B5EF4-FFF2-40B4-BE49-F238E27FC236}">
                <a16:creationId xmlns:a16="http://schemas.microsoft.com/office/drawing/2014/main" id="{D809C3CA-3030-4426-347C-80F3EA08B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644" y="2376437"/>
            <a:ext cx="970279" cy="96929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2D4E4B-E815-5BC2-BF53-480DFED90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3142" y="6356351"/>
            <a:ext cx="2057400" cy="365125"/>
          </a:xfrm>
        </p:spPr>
        <p:txBody>
          <a:bodyPr/>
          <a:lstStyle/>
          <a:p>
            <a:fld id="{135B6C25-A3C3-45C4-A80A-41FC4A628628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58C95-BA09-6B91-EE5C-766E8260EBEA}"/>
              </a:ext>
            </a:extLst>
          </p:cNvPr>
          <p:cNvSpPr txBox="1"/>
          <p:nvPr/>
        </p:nvSpPr>
        <p:spPr>
          <a:xfrm>
            <a:off x="574125" y="3385760"/>
            <a:ext cx="352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9F0CFBF-D548-1BA4-301D-E6BE01DEF580}"/>
              </a:ext>
            </a:extLst>
          </p:cNvPr>
          <p:cNvSpPr txBox="1"/>
          <p:nvPr/>
        </p:nvSpPr>
        <p:spPr>
          <a:xfrm>
            <a:off x="1054854" y="297818"/>
            <a:ext cx="3012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B229CB2-E0DE-1C5F-EA9C-6D199BA6924F}"/>
              </a:ext>
            </a:extLst>
          </p:cNvPr>
          <p:cNvGrpSpPr/>
          <p:nvPr/>
        </p:nvGrpSpPr>
        <p:grpSpPr>
          <a:xfrm>
            <a:off x="1565308" y="449816"/>
            <a:ext cx="4266713" cy="1283701"/>
            <a:chOff x="4116497" y="3124439"/>
            <a:chExt cx="4650853" cy="1558336"/>
          </a:xfrm>
        </p:grpSpPr>
        <p:sp>
          <p:nvSpPr>
            <p:cNvPr id="279" name="Rectangle: Rounded Corners 278">
              <a:extLst>
                <a:ext uri="{FF2B5EF4-FFF2-40B4-BE49-F238E27FC236}">
                  <a16:creationId xmlns:a16="http://schemas.microsoft.com/office/drawing/2014/main" id="{AAC8BF3A-F697-7D23-E7EE-3D6353FBA3AC}"/>
                </a:ext>
              </a:extLst>
            </p:cNvPr>
            <p:cNvSpPr/>
            <p:nvPr/>
          </p:nvSpPr>
          <p:spPr>
            <a:xfrm>
              <a:off x="4116497" y="3124439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</a:t>
              </a:r>
            </a:p>
          </p:txBody>
        </p:sp>
        <p:sp>
          <p:nvSpPr>
            <p:cNvPr id="280" name="Rectangle: Rounded Corners 279">
              <a:extLst>
                <a:ext uri="{FF2B5EF4-FFF2-40B4-BE49-F238E27FC236}">
                  <a16:creationId xmlns:a16="http://schemas.microsoft.com/office/drawing/2014/main" id="{0C7A09B4-88EC-0015-D232-E3455E016CDD}"/>
                </a:ext>
              </a:extLst>
            </p:cNvPr>
            <p:cNvSpPr/>
            <p:nvPr/>
          </p:nvSpPr>
          <p:spPr>
            <a:xfrm>
              <a:off x="4637462" y="3124439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</a:t>
              </a:r>
            </a:p>
          </p:txBody>
        </p:sp>
        <p:sp>
          <p:nvSpPr>
            <p:cNvPr id="281" name="Rectangle: Rounded Corners 280">
              <a:extLst>
                <a:ext uri="{FF2B5EF4-FFF2-40B4-BE49-F238E27FC236}">
                  <a16:creationId xmlns:a16="http://schemas.microsoft.com/office/drawing/2014/main" id="{9DB5A42E-10C0-9042-A173-AA2DEC318E81}"/>
                </a:ext>
              </a:extLst>
            </p:cNvPr>
            <p:cNvSpPr/>
            <p:nvPr/>
          </p:nvSpPr>
          <p:spPr>
            <a:xfrm>
              <a:off x="5155025" y="3124439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Cr</a:t>
              </a:r>
            </a:p>
          </p:txBody>
        </p:sp>
        <p:sp>
          <p:nvSpPr>
            <p:cNvPr id="282" name="Rectangle: Rounded Corners 281">
              <a:extLst>
                <a:ext uri="{FF2B5EF4-FFF2-40B4-BE49-F238E27FC236}">
                  <a16:creationId xmlns:a16="http://schemas.microsoft.com/office/drawing/2014/main" id="{12B1B7E3-550E-380C-FE7D-7E561DDC9B10}"/>
                </a:ext>
              </a:extLst>
            </p:cNvPr>
            <p:cNvSpPr/>
            <p:nvPr/>
          </p:nvSpPr>
          <p:spPr>
            <a:xfrm>
              <a:off x="5682748" y="3124439"/>
              <a:ext cx="537475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Mn</a:t>
              </a:r>
            </a:p>
          </p:txBody>
        </p:sp>
        <p:sp>
          <p:nvSpPr>
            <p:cNvPr id="283" name="Rectangle: Rounded Corners 282">
              <a:extLst>
                <a:ext uri="{FF2B5EF4-FFF2-40B4-BE49-F238E27FC236}">
                  <a16:creationId xmlns:a16="http://schemas.microsoft.com/office/drawing/2014/main" id="{85FECD6A-2A98-B173-1984-73B3D50C9B25}"/>
                </a:ext>
              </a:extLst>
            </p:cNvPr>
            <p:cNvSpPr/>
            <p:nvPr/>
          </p:nvSpPr>
          <p:spPr>
            <a:xfrm>
              <a:off x="6206661" y="3130789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</a:t>
              </a:r>
            </a:p>
          </p:txBody>
        </p:sp>
        <p:sp>
          <p:nvSpPr>
            <p:cNvPr id="284" name="Rectangle: Rounded Corners 283">
              <a:extLst>
                <a:ext uri="{FF2B5EF4-FFF2-40B4-BE49-F238E27FC236}">
                  <a16:creationId xmlns:a16="http://schemas.microsoft.com/office/drawing/2014/main" id="{3909271D-B9D8-9145-244C-39524E9129DB}"/>
                </a:ext>
              </a:extLst>
            </p:cNvPr>
            <p:cNvSpPr/>
            <p:nvPr/>
          </p:nvSpPr>
          <p:spPr>
            <a:xfrm>
              <a:off x="6724224" y="3130789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</a:t>
              </a:r>
            </a:p>
          </p:txBody>
        </p:sp>
        <p:sp>
          <p:nvSpPr>
            <p:cNvPr id="285" name="Rectangle: Rounded Corners 284">
              <a:extLst>
                <a:ext uri="{FF2B5EF4-FFF2-40B4-BE49-F238E27FC236}">
                  <a16:creationId xmlns:a16="http://schemas.microsoft.com/office/drawing/2014/main" id="{4A905EDB-DC0B-D6F4-6B09-F59B8101EDE0}"/>
                </a:ext>
              </a:extLst>
            </p:cNvPr>
            <p:cNvSpPr/>
            <p:nvPr/>
          </p:nvSpPr>
          <p:spPr>
            <a:xfrm>
              <a:off x="7241787" y="3130789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Ni</a:t>
              </a:r>
            </a:p>
          </p:txBody>
        </p:sp>
        <p:sp>
          <p:nvSpPr>
            <p:cNvPr id="286" name="Rectangle: Rounded Corners 285">
              <a:extLst>
                <a:ext uri="{FF2B5EF4-FFF2-40B4-BE49-F238E27FC236}">
                  <a16:creationId xmlns:a16="http://schemas.microsoft.com/office/drawing/2014/main" id="{D3625324-5BD5-1AAA-91CE-60BF209F6D9A}"/>
                </a:ext>
              </a:extLst>
            </p:cNvPr>
            <p:cNvSpPr/>
            <p:nvPr/>
          </p:nvSpPr>
          <p:spPr>
            <a:xfrm>
              <a:off x="7745787" y="3136068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Cu</a:t>
              </a:r>
            </a:p>
          </p:txBody>
        </p:sp>
        <p:sp>
          <p:nvSpPr>
            <p:cNvPr id="287" name="Rectangle: Rounded Corners 286">
              <a:extLst>
                <a:ext uri="{FF2B5EF4-FFF2-40B4-BE49-F238E27FC236}">
                  <a16:creationId xmlns:a16="http://schemas.microsoft.com/office/drawing/2014/main" id="{AD6AA362-6597-0EBF-BF62-68BCC6F38392}"/>
                </a:ext>
              </a:extLst>
            </p:cNvPr>
            <p:cNvSpPr/>
            <p:nvPr/>
          </p:nvSpPr>
          <p:spPr>
            <a:xfrm>
              <a:off x="8263350" y="3132914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Zn</a:t>
              </a:r>
            </a:p>
          </p:txBody>
        </p:sp>
        <p:sp>
          <p:nvSpPr>
            <p:cNvPr id="288" name="Rectangle: Rounded Corners 287">
              <a:extLst>
                <a:ext uri="{FF2B5EF4-FFF2-40B4-BE49-F238E27FC236}">
                  <a16:creationId xmlns:a16="http://schemas.microsoft.com/office/drawing/2014/main" id="{0CB2BD1F-8BF1-9479-EFB0-090C507E3E08}"/>
                </a:ext>
              </a:extLst>
            </p:cNvPr>
            <p:cNvSpPr/>
            <p:nvPr/>
          </p:nvSpPr>
          <p:spPr>
            <a:xfrm>
              <a:off x="4116497" y="3642193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Zr</a:t>
              </a:r>
            </a:p>
          </p:txBody>
        </p:sp>
        <p:sp>
          <p:nvSpPr>
            <p:cNvPr id="289" name="Rectangle: Rounded Corners 288">
              <a:extLst>
                <a:ext uri="{FF2B5EF4-FFF2-40B4-BE49-F238E27FC236}">
                  <a16:creationId xmlns:a16="http://schemas.microsoft.com/office/drawing/2014/main" id="{8F265A00-9DD7-97D1-52FB-1B69DC5D8BB7}"/>
                </a:ext>
              </a:extLst>
            </p:cNvPr>
            <p:cNvSpPr/>
            <p:nvPr/>
          </p:nvSpPr>
          <p:spPr>
            <a:xfrm>
              <a:off x="4637462" y="3642193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Nb</a:t>
              </a:r>
            </a:p>
          </p:txBody>
        </p:sp>
        <p:sp>
          <p:nvSpPr>
            <p:cNvPr id="290" name="Rectangle: Rounded Corners 289">
              <a:extLst>
                <a:ext uri="{FF2B5EF4-FFF2-40B4-BE49-F238E27FC236}">
                  <a16:creationId xmlns:a16="http://schemas.microsoft.com/office/drawing/2014/main" id="{D3A07BA5-3374-A5E5-56BB-C2BB1FD9855B}"/>
                </a:ext>
              </a:extLst>
            </p:cNvPr>
            <p:cNvSpPr/>
            <p:nvPr/>
          </p:nvSpPr>
          <p:spPr>
            <a:xfrm>
              <a:off x="5155025" y="3642193"/>
              <a:ext cx="537475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</a:t>
              </a:r>
            </a:p>
          </p:txBody>
        </p:sp>
        <p:sp>
          <p:nvSpPr>
            <p:cNvPr id="291" name="Rectangle: Rounded Corners 290">
              <a:extLst>
                <a:ext uri="{FF2B5EF4-FFF2-40B4-BE49-F238E27FC236}">
                  <a16:creationId xmlns:a16="http://schemas.microsoft.com/office/drawing/2014/main" id="{87A4B879-FC00-1AD5-2243-5687ED52E36B}"/>
                </a:ext>
              </a:extLst>
            </p:cNvPr>
            <p:cNvSpPr/>
            <p:nvPr/>
          </p:nvSpPr>
          <p:spPr>
            <a:xfrm>
              <a:off x="5682748" y="3642193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Tc</a:t>
              </a:r>
            </a:p>
          </p:txBody>
        </p:sp>
        <p:sp>
          <p:nvSpPr>
            <p:cNvPr id="292" name="Rectangle: Rounded Corners 291">
              <a:extLst>
                <a:ext uri="{FF2B5EF4-FFF2-40B4-BE49-F238E27FC236}">
                  <a16:creationId xmlns:a16="http://schemas.microsoft.com/office/drawing/2014/main" id="{39AB1E49-C4D7-9EB7-595C-8AD012932DB2}"/>
                </a:ext>
              </a:extLst>
            </p:cNvPr>
            <p:cNvSpPr/>
            <p:nvPr/>
          </p:nvSpPr>
          <p:spPr>
            <a:xfrm>
              <a:off x="6206661" y="3648543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Ru</a:t>
              </a:r>
            </a:p>
          </p:txBody>
        </p:sp>
        <p:sp>
          <p:nvSpPr>
            <p:cNvPr id="293" name="Rectangle: Rounded Corners 292">
              <a:extLst>
                <a:ext uri="{FF2B5EF4-FFF2-40B4-BE49-F238E27FC236}">
                  <a16:creationId xmlns:a16="http://schemas.microsoft.com/office/drawing/2014/main" id="{569CFACD-B642-9555-409A-6A732DF84B5C}"/>
                </a:ext>
              </a:extLst>
            </p:cNvPr>
            <p:cNvSpPr/>
            <p:nvPr/>
          </p:nvSpPr>
          <p:spPr>
            <a:xfrm>
              <a:off x="6724224" y="3648543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Rh</a:t>
              </a:r>
            </a:p>
          </p:txBody>
        </p:sp>
        <p:sp>
          <p:nvSpPr>
            <p:cNvPr id="294" name="Rectangle: Rounded Corners 293">
              <a:extLst>
                <a:ext uri="{FF2B5EF4-FFF2-40B4-BE49-F238E27FC236}">
                  <a16:creationId xmlns:a16="http://schemas.microsoft.com/office/drawing/2014/main" id="{BE55F828-3FF0-D484-F32D-F1A423149472}"/>
                </a:ext>
              </a:extLst>
            </p:cNvPr>
            <p:cNvSpPr/>
            <p:nvPr/>
          </p:nvSpPr>
          <p:spPr>
            <a:xfrm>
              <a:off x="7241787" y="3648543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Pd</a:t>
              </a:r>
            </a:p>
          </p:txBody>
        </p:sp>
        <p:sp>
          <p:nvSpPr>
            <p:cNvPr id="295" name="Rectangle: Rounded Corners 294">
              <a:extLst>
                <a:ext uri="{FF2B5EF4-FFF2-40B4-BE49-F238E27FC236}">
                  <a16:creationId xmlns:a16="http://schemas.microsoft.com/office/drawing/2014/main" id="{5C70FE5F-1D5B-A5AE-15FC-2B0C584F0AC4}"/>
                </a:ext>
              </a:extLst>
            </p:cNvPr>
            <p:cNvSpPr/>
            <p:nvPr/>
          </p:nvSpPr>
          <p:spPr>
            <a:xfrm>
              <a:off x="7745787" y="3653822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Ag</a:t>
              </a:r>
            </a:p>
          </p:txBody>
        </p:sp>
        <p:sp>
          <p:nvSpPr>
            <p:cNvPr id="296" name="Rectangle: Rounded Corners 295">
              <a:extLst>
                <a:ext uri="{FF2B5EF4-FFF2-40B4-BE49-F238E27FC236}">
                  <a16:creationId xmlns:a16="http://schemas.microsoft.com/office/drawing/2014/main" id="{E948DCD8-7DA2-9E17-8B78-7CDF9E85DD49}"/>
                </a:ext>
              </a:extLst>
            </p:cNvPr>
            <p:cNvSpPr/>
            <p:nvPr/>
          </p:nvSpPr>
          <p:spPr>
            <a:xfrm>
              <a:off x="8263350" y="3650668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Cd</a:t>
              </a:r>
            </a:p>
          </p:txBody>
        </p:sp>
        <p:sp>
          <p:nvSpPr>
            <p:cNvPr id="297" name="Rectangle: Rounded Corners 296">
              <a:extLst>
                <a:ext uri="{FF2B5EF4-FFF2-40B4-BE49-F238E27FC236}">
                  <a16:creationId xmlns:a16="http://schemas.microsoft.com/office/drawing/2014/main" id="{B8EBAA00-02B3-94FB-CFDD-47E37CEA14BD}"/>
                </a:ext>
              </a:extLst>
            </p:cNvPr>
            <p:cNvSpPr/>
            <p:nvPr/>
          </p:nvSpPr>
          <p:spPr>
            <a:xfrm>
              <a:off x="4116497" y="4167146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Hf</a:t>
              </a:r>
            </a:p>
          </p:txBody>
        </p:sp>
        <p:sp>
          <p:nvSpPr>
            <p:cNvPr id="298" name="Rectangle: Rounded Corners 297">
              <a:extLst>
                <a:ext uri="{FF2B5EF4-FFF2-40B4-BE49-F238E27FC236}">
                  <a16:creationId xmlns:a16="http://schemas.microsoft.com/office/drawing/2014/main" id="{87F0D41C-D1C4-91FC-A9DB-80EF1F537F74}"/>
                </a:ext>
              </a:extLst>
            </p:cNvPr>
            <p:cNvSpPr/>
            <p:nvPr/>
          </p:nvSpPr>
          <p:spPr>
            <a:xfrm>
              <a:off x="4637462" y="4167146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Ta</a:t>
              </a:r>
            </a:p>
          </p:txBody>
        </p:sp>
        <p:sp>
          <p:nvSpPr>
            <p:cNvPr id="299" name="Rectangle: Rounded Corners 298">
              <a:extLst>
                <a:ext uri="{FF2B5EF4-FFF2-40B4-BE49-F238E27FC236}">
                  <a16:creationId xmlns:a16="http://schemas.microsoft.com/office/drawing/2014/main" id="{E65BE5FB-9528-CB49-B2D4-F4DDF95423DF}"/>
                </a:ext>
              </a:extLst>
            </p:cNvPr>
            <p:cNvSpPr/>
            <p:nvPr/>
          </p:nvSpPr>
          <p:spPr>
            <a:xfrm>
              <a:off x="5155025" y="4167146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</a:t>
              </a:r>
            </a:p>
          </p:txBody>
        </p:sp>
        <p:sp>
          <p:nvSpPr>
            <p:cNvPr id="300" name="Rectangle: Rounded Corners 299">
              <a:extLst>
                <a:ext uri="{FF2B5EF4-FFF2-40B4-BE49-F238E27FC236}">
                  <a16:creationId xmlns:a16="http://schemas.microsoft.com/office/drawing/2014/main" id="{05F50F0F-2365-C23B-9F9F-DD0DC55AA753}"/>
                </a:ext>
              </a:extLst>
            </p:cNvPr>
            <p:cNvSpPr/>
            <p:nvPr/>
          </p:nvSpPr>
          <p:spPr>
            <a:xfrm>
              <a:off x="5682748" y="4167146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</a:t>
              </a:r>
            </a:p>
          </p:txBody>
        </p:sp>
        <p:sp>
          <p:nvSpPr>
            <p:cNvPr id="301" name="Rectangle: Rounded Corners 300">
              <a:extLst>
                <a:ext uri="{FF2B5EF4-FFF2-40B4-BE49-F238E27FC236}">
                  <a16:creationId xmlns:a16="http://schemas.microsoft.com/office/drawing/2014/main" id="{98B9CFB5-694C-9A62-CB27-747D991D9CC1}"/>
                </a:ext>
              </a:extLst>
            </p:cNvPr>
            <p:cNvSpPr/>
            <p:nvPr/>
          </p:nvSpPr>
          <p:spPr>
            <a:xfrm>
              <a:off x="6206661" y="4173496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Os</a:t>
              </a:r>
              <a:endParaRPr lang="en-SG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2" name="Rectangle: Rounded Corners 301">
              <a:extLst>
                <a:ext uri="{FF2B5EF4-FFF2-40B4-BE49-F238E27FC236}">
                  <a16:creationId xmlns:a16="http://schemas.microsoft.com/office/drawing/2014/main" id="{C12F40E6-1D0D-613F-DAEE-404C9B095A66}"/>
                </a:ext>
              </a:extLst>
            </p:cNvPr>
            <p:cNvSpPr/>
            <p:nvPr/>
          </p:nvSpPr>
          <p:spPr>
            <a:xfrm>
              <a:off x="6724224" y="4173496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Ir</a:t>
              </a:r>
              <a:endParaRPr lang="en-SG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3" name="Rectangle: Rounded Corners 302">
              <a:extLst>
                <a:ext uri="{FF2B5EF4-FFF2-40B4-BE49-F238E27FC236}">
                  <a16:creationId xmlns:a16="http://schemas.microsoft.com/office/drawing/2014/main" id="{79FE453E-704F-9417-AED3-FC3197CA7818}"/>
                </a:ext>
              </a:extLst>
            </p:cNvPr>
            <p:cNvSpPr/>
            <p:nvPr/>
          </p:nvSpPr>
          <p:spPr>
            <a:xfrm>
              <a:off x="7241787" y="4173496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Pt</a:t>
              </a:r>
            </a:p>
          </p:txBody>
        </p:sp>
        <p:sp>
          <p:nvSpPr>
            <p:cNvPr id="304" name="Rectangle: Rounded Corners 303">
              <a:extLst>
                <a:ext uri="{FF2B5EF4-FFF2-40B4-BE49-F238E27FC236}">
                  <a16:creationId xmlns:a16="http://schemas.microsoft.com/office/drawing/2014/main" id="{2B9D9E48-C307-06A7-5283-2A3BE7B41E15}"/>
                </a:ext>
              </a:extLst>
            </p:cNvPr>
            <p:cNvSpPr/>
            <p:nvPr/>
          </p:nvSpPr>
          <p:spPr>
            <a:xfrm>
              <a:off x="7745787" y="4178775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Au</a:t>
              </a:r>
            </a:p>
          </p:txBody>
        </p:sp>
        <p:sp>
          <p:nvSpPr>
            <p:cNvPr id="305" name="Rectangle: Rounded Corners 304">
              <a:extLst>
                <a:ext uri="{FF2B5EF4-FFF2-40B4-BE49-F238E27FC236}">
                  <a16:creationId xmlns:a16="http://schemas.microsoft.com/office/drawing/2014/main" id="{965CDDD4-C739-47C0-AB32-7B4ED57626CF}"/>
                </a:ext>
              </a:extLst>
            </p:cNvPr>
            <p:cNvSpPr/>
            <p:nvPr/>
          </p:nvSpPr>
          <p:spPr>
            <a:xfrm>
              <a:off x="8263350" y="4175621"/>
              <a:ext cx="504000" cy="504000"/>
            </a:xfrm>
            <a:prstGeom prst="roundRect">
              <a:avLst>
                <a:gd name="adj" fmla="val 23772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4472C4"/>
              </a:solidFill>
            </a:ln>
            <a:effectLst>
              <a:glow rad="63500">
                <a:schemeClr val="accent1">
                  <a:lumMod val="20000"/>
                  <a:lumOff val="80000"/>
                  <a:alpha val="2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Hg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BA15455B-E297-F4C4-7B83-7F2F0127ADA8}"/>
              </a:ext>
            </a:extLst>
          </p:cNvPr>
          <p:cNvGrpSpPr/>
          <p:nvPr/>
        </p:nvGrpSpPr>
        <p:grpSpPr>
          <a:xfrm>
            <a:off x="2355387" y="2045152"/>
            <a:ext cx="2806041" cy="1644435"/>
            <a:chOff x="2063052" y="3108562"/>
            <a:chExt cx="3008743" cy="1779209"/>
          </a:xfrm>
        </p:grpSpPr>
        <p:pic>
          <p:nvPicPr>
            <p:cNvPr id="307" name="Picture 306">
              <a:extLst>
                <a:ext uri="{FF2B5EF4-FFF2-40B4-BE49-F238E27FC236}">
                  <a16:creationId xmlns:a16="http://schemas.microsoft.com/office/drawing/2014/main" id="{C13BD1CD-793E-7AA9-8F8E-BDEC98878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3052" y="3108562"/>
              <a:ext cx="3008743" cy="1779209"/>
            </a:xfrm>
            <a:prstGeom prst="rect">
              <a:avLst/>
            </a:prstGeom>
          </p:spPr>
        </p:pic>
        <p:sp>
          <p:nvSpPr>
            <p:cNvPr id="308" name="矩形 6">
              <a:extLst>
                <a:ext uri="{FF2B5EF4-FFF2-40B4-BE49-F238E27FC236}">
                  <a16:creationId xmlns:a16="http://schemas.microsoft.com/office/drawing/2014/main" id="{62E69629-249E-8E46-29D8-1EAAF163F477}"/>
                </a:ext>
              </a:extLst>
            </p:cNvPr>
            <p:cNvSpPr/>
            <p:nvPr/>
          </p:nvSpPr>
          <p:spPr>
            <a:xfrm>
              <a:off x="3036776" y="3787873"/>
              <a:ext cx="555508" cy="53574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09" name="直接连接符 11">
              <a:extLst>
                <a:ext uri="{FF2B5EF4-FFF2-40B4-BE49-F238E27FC236}">
                  <a16:creationId xmlns:a16="http://schemas.microsoft.com/office/drawing/2014/main" id="{51E2ADF0-92AF-7490-A0F9-9FE78F989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2284" y="3735761"/>
              <a:ext cx="1465546" cy="61364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12">
              <a:extLst>
                <a:ext uri="{FF2B5EF4-FFF2-40B4-BE49-F238E27FC236}">
                  <a16:creationId xmlns:a16="http://schemas.microsoft.com/office/drawing/2014/main" id="{5D6F537B-8D87-3400-3FA3-9007CE77C9CA}"/>
                </a:ext>
              </a:extLst>
            </p:cNvPr>
            <p:cNvCxnSpPr>
              <a:cxnSpLocks/>
            </p:cNvCxnSpPr>
            <p:nvPr/>
          </p:nvCxnSpPr>
          <p:spPr>
            <a:xfrm>
              <a:off x="3567423" y="4303386"/>
              <a:ext cx="1504372" cy="20235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FC1B2A75-933D-2179-801D-442F86D4BB0A}"/>
              </a:ext>
            </a:extLst>
          </p:cNvPr>
          <p:cNvGrpSpPr/>
          <p:nvPr/>
        </p:nvGrpSpPr>
        <p:grpSpPr>
          <a:xfrm>
            <a:off x="1611723" y="2352666"/>
            <a:ext cx="226600" cy="657781"/>
            <a:chOff x="6440850" y="3418197"/>
            <a:chExt cx="268919" cy="771563"/>
          </a:xfrm>
        </p:grpSpPr>
        <p:pic>
          <p:nvPicPr>
            <p:cNvPr id="312" name="Picture 311">
              <a:extLst>
                <a:ext uri="{FF2B5EF4-FFF2-40B4-BE49-F238E27FC236}">
                  <a16:creationId xmlns:a16="http://schemas.microsoft.com/office/drawing/2014/main" id="{0091EA57-4EA5-5B0F-B1E5-62B04C17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0850" y="3692472"/>
              <a:ext cx="268919" cy="244472"/>
            </a:xfrm>
            <a:prstGeom prst="rect">
              <a:avLst/>
            </a:prstGeom>
          </p:spPr>
        </p:pic>
        <p:pic>
          <p:nvPicPr>
            <p:cNvPr id="313" name="Picture 312">
              <a:extLst>
                <a:ext uri="{FF2B5EF4-FFF2-40B4-BE49-F238E27FC236}">
                  <a16:creationId xmlns:a16="http://schemas.microsoft.com/office/drawing/2014/main" id="{48693575-7A7E-C8EC-AEB9-85AF7015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7317" y="3998257"/>
              <a:ext cx="191503" cy="191503"/>
            </a:xfrm>
            <a:prstGeom prst="rect">
              <a:avLst/>
            </a:prstGeom>
          </p:spPr>
        </p:pic>
        <p:pic>
          <p:nvPicPr>
            <p:cNvPr id="314" name="Picture 313">
              <a:extLst>
                <a:ext uri="{FF2B5EF4-FFF2-40B4-BE49-F238E27FC236}">
                  <a16:creationId xmlns:a16="http://schemas.microsoft.com/office/drawing/2014/main" id="{9E228216-18AB-4335-DA0E-84513E1EA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6757" y="3418197"/>
              <a:ext cx="252621" cy="232249"/>
            </a:xfrm>
            <a:prstGeom prst="rect">
              <a:avLst/>
            </a:prstGeom>
          </p:spPr>
        </p:pic>
      </p:grpSp>
      <p:sp>
        <p:nvSpPr>
          <p:cNvPr id="315" name="TextBox 314">
            <a:extLst>
              <a:ext uri="{FF2B5EF4-FFF2-40B4-BE49-F238E27FC236}">
                <a16:creationId xmlns:a16="http://schemas.microsoft.com/office/drawing/2014/main" id="{1BA3E514-EA78-6D78-B184-B3C164213C66}"/>
              </a:ext>
            </a:extLst>
          </p:cNvPr>
          <p:cNvSpPr txBox="1"/>
          <p:nvPr/>
        </p:nvSpPr>
        <p:spPr>
          <a:xfrm>
            <a:off x="1778422" y="2253256"/>
            <a:ext cx="801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</a:t>
            </a:r>
          </a:p>
          <a:p>
            <a:r>
              <a:rPr lang="en-SG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Mo/W</a:t>
            </a:r>
          </a:p>
          <a:p>
            <a:r>
              <a:rPr lang="en-SG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S/Se</a:t>
            </a:r>
          </a:p>
        </p:txBody>
      </p:sp>
      <p:sp>
        <p:nvSpPr>
          <p:cNvPr id="316" name="Arrow: Down 315">
            <a:extLst>
              <a:ext uri="{FF2B5EF4-FFF2-40B4-BE49-F238E27FC236}">
                <a16:creationId xmlns:a16="http://schemas.microsoft.com/office/drawing/2014/main" id="{EBD6ACE5-EE1D-ED56-1EBF-B1860CAA9E87}"/>
              </a:ext>
            </a:extLst>
          </p:cNvPr>
          <p:cNvSpPr/>
          <p:nvPr/>
        </p:nvSpPr>
        <p:spPr>
          <a:xfrm>
            <a:off x="3647767" y="1752908"/>
            <a:ext cx="120472" cy="32104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7" name="文本框 8">
            <a:extLst>
              <a:ext uri="{FF2B5EF4-FFF2-40B4-BE49-F238E27FC236}">
                <a16:creationId xmlns:a16="http://schemas.microsoft.com/office/drawing/2014/main" id="{B789B930-C01E-DB60-B7E3-CA2B1ACDC23D}"/>
              </a:ext>
            </a:extLst>
          </p:cNvPr>
          <p:cNvSpPr txBox="1"/>
          <p:nvPr/>
        </p:nvSpPr>
        <p:spPr>
          <a:xfrm>
            <a:off x="4359788" y="1879658"/>
            <a:ext cx="1941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/>
              <a:t>Trigonal prismatic coordination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E9603-84B7-39EC-7AB5-3096C16AB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4473" y="5699290"/>
            <a:ext cx="1256493" cy="729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D03162-5017-AE24-9BB8-A90F97B1AA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931" y="5641298"/>
            <a:ext cx="1220547" cy="74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2826D-A7EA-ED4A-99EF-3EE443BAE4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8029" y="5663919"/>
            <a:ext cx="1345176" cy="782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E7D755-A937-790A-2921-425FB75BD5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6595" y="4261697"/>
            <a:ext cx="1228119" cy="1204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CF1DA-05F0-C7E1-646F-B128443883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1218" y="4223030"/>
            <a:ext cx="1201779" cy="11775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9C0305-C587-000E-880B-DDE086011D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9853" y="4503046"/>
            <a:ext cx="994544" cy="743396"/>
          </a:xfrm>
          <a:prstGeom prst="rect">
            <a:avLst/>
          </a:prstGeom>
        </p:spPr>
      </p:pic>
      <p:sp>
        <p:nvSpPr>
          <p:cNvPr id="28" name="椭圆 6">
            <a:extLst>
              <a:ext uri="{FF2B5EF4-FFF2-40B4-BE49-F238E27FC236}">
                <a16:creationId xmlns:a16="http://schemas.microsoft.com/office/drawing/2014/main" id="{BD7FD1A3-5DED-3299-3252-1FDB54FDF206}"/>
              </a:ext>
            </a:extLst>
          </p:cNvPr>
          <p:cNvSpPr/>
          <p:nvPr/>
        </p:nvSpPr>
        <p:spPr>
          <a:xfrm>
            <a:off x="1686875" y="4662642"/>
            <a:ext cx="155012" cy="14794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下弧形 7">
            <a:extLst>
              <a:ext uri="{FF2B5EF4-FFF2-40B4-BE49-F238E27FC236}">
                <a16:creationId xmlns:a16="http://schemas.microsoft.com/office/drawing/2014/main" id="{3C70A20A-FC50-95A2-EDC9-721748BAD253}"/>
              </a:ext>
            </a:extLst>
          </p:cNvPr>
          <p:cNvSpPr/>
          <p:nvPr/>
        </p:nvSpPr>
        <p:spPr>
          <a:xfrm>
            <a:off x="1506902" y="4717277"/>
            <a:ext cx="604177" cy="250320"/>
          </a:xfrm>
          <a:prstGeom prst="curvedUpArrow">
            <a:avLst>
              <a:gd name="adj1" fmla="val 23258"/>
              <a:gd name="adj2" fmla="val 85837"/>
              <a:gd name="adj3" fmla="val 25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0" name="直接连接符 8">
            <a:extLst>
              <a:ext uri="{FF2B5EF4-FFF2-40B4-BE49-F238E27FC236}">
                <a16:creationId xmlns:a16="http://schemas.microsoft.com/office/drawing/2014/main" id="{20937374-6F93-533F-1D77-06EF4F7EA617}"/>
              </a:ext>
            </a:extLst>
          </p:cNvPr>
          <p:cNvCxnSpPr>
            <a:cxnSpLocks/>
          </p:cNvCxnSpPr>
          <p:nvPr/>
        </p:nvCxnSpPr>
        <p:spPr>
          <a:xfrm>
            <a:off x="1081822" y="4365193"/>
            <a:ext cx="689256" cy="3746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箭头: 下弧形 9">
            <a:extLst>
              <a:ext uri="{FF2B5EF4-FFF2-40B4-BE49-F238E27FC236}">
                <a16:creationId xmlns:a16="http://schemas.microsoft.com/office/drawing/2014/main" id="{9AA4A624-EF9C-4247-08DE-A9810E31C41C}"/>
              </a:ext>
            </a:extLst>
          </p:cNvPr>
          <p:cNvSpPr/>
          <p:nvPr/>
        </p:nvSpPr>
        <p:spPr>
          <a:xfrm rot="17968771">
            <a:off x="1091610" y="4327325"/>
            <a:ext cx="205203" cy="166111"/>
          </a:xfrm>
          <a:prstGeom prst="curvedUpArrow">
            <a:avLst>
              <a:gd name="adj1" fmla="val 23258"/>
              <a:gd name="adj2" fmla="val 85837"/>
              <a:gd name="adj3" fmla="val 2500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2" name="直接连接符 10">
            <a:extLst>
              <a:ext uri="{FF2B5EF4-FFF2-40B4-BE49-F238E27FC236}">
                <a16:creationId xmlns:a16="http://schemas.microsoft.com/office/drawing/2014/main" id="{168B3489-3BBC-9927-6043-A59DA9E29AAA}"/>
              </a:ext>
            </a:extLst>
          </p:cNvPr>
          <p:cNvCxnSpPr>
            <a:cxnSpLocks/>
          </p:cNvCxnSpPr>
          <p:nvPr/>
        </p:nvCxnSpPr>
        <p:spPr>
          <a:xfrm flipH="1">
            <a:off x="1777015" y="4380925"/>
            <a:ext cx="639802" cy="3374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箭头: 下弧形 11">
            <a:extLst>
              <a:ext uri="{FF2B5EF4-FFF2-40B4-BE49-F238E27FC236}">
                <a16:creationId xmlns:a16="http://schemas.microsoft.com/office/drawing/2014/main" id="{E72F0C27-9EBE-CF8D-EA9A-D429677F105F}"/>
              </a:ext>
            </a:extLst>
          </p:cNvPr>
          <p:cNvSpPr/>
          <p:nvPr/>
        </p:nvSpPr>
        <p:spPr>
          <a:xfrm rot="3284688">
            <a:off x="2224553" y="4366898"/>
            <a:ext cx="208313" cy="163631"/>
          </a:xfrm>
          <a:prstGeom prst="curvedUpArrow">
            <a:avLst>
              <a:gd name="adj1" fmla="val 23258"/>
              <a:gd name="adj2" fmla="val 85837"/>
              <a:gd name="adj3" fmla="val 2500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4" name="直接连接符 12">
            <a:extLst>
              <a:ext uri="{FF2B5EF4-FFF2-40B4-BE49-F238E27FC236}">
                <a16:creationId xmlns:a16="http://schemas.microsoft.com/office/drawing/2014/main" id="{327F693C-FA87-53E4-D523-2B79F9E6392A}"/>
              </a:ext>
            </a:extLst>
          </p:cNvPr>
          <p:cNvCxnSpPr>
            <a:cxnSpLocks/>
          </p:cNvCxnSpPr>
          <p:nvPr/>
        </p:nvCxnSpPr>
        <p:spPr>
          <a:xfrm flipV="1">
            <a:off x="1770406" y="4634589"/>
            <a:ext cx="6608" cy="8549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箭头: 下弧形 13">
            <a:extLst>
              <a:ext uri="{FF2B5EF4-FFF2-40B4-BE49-F238E27FC236}">
                <a16:creationId xmlns:a16="http://schemas.microsoft.com/office/drawing/2014/main" id="{F0CBD9A5-A5F4-310F-7D58-6357EED13640}"/>
              </a:ext>
            </a:extLst>
          </p:cNvPr>
          <p:cNvSpPr/>
          <p:nvPr/>
        </p:nvSpPr>
        <p:spPr>
          <a:xfrm rot="10800000">
            <a:off x="1651227" y="5325729"/>
            <a:ext cx="208313" cy="163631"/>
          </a:xfrm>
          <a:prstGeom prst="curvedUpArrow">
            <a:avLst>
              <a:gd name="adj1" fmla="val 23258"/>
              <a:gd name="adj2" fmla="val 85837"/>
              <a:gd name="adj3" fmla="val 2500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文本框 15">
            <a:extLst>
              <a:ext uri="{FF2B5EF4-FFF2-40B4-BE49-F238E27FC236}">
                <a16:creationId xmlns:a16="http://schemas.microsoft.com/office/drawing/2014/main" id="{551B3D38-DC5B-7D9A-4A13-0D3BC40C8FF0}"/>
              </a:ext>
            </a:extLst>
          </p:cNvPr>
          <p:cNvSpPr txBox="1"/>
          <p:nvPr/>
        </p:nvSpPr>
        <p:spPr>
          <a:xfrm>
            <a:off x="940997" y="4428624"/>
            <a:ext cx="362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sz="1400" baseline="-25000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400" baseline="-25000" dirty="0">
              <a:solidFill>
                <a:srgbClr val="4472C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直接连接符 17">
            <a:extLst>
              <a:ext uri="{FF2B5EF4-FFF2-40B4-BE49-F238E27FC236}">
                <a16:creationId xmlns:a16="http://schemas.microsoft.com/office/drawing/2014/main" id="{7D9D60FB-8E4E-A335-5D4B-1B2727ECE98D}"/>
              </a:ext>
            </a:extLst>
          </p:cNvPr>
          <p:cNvCxnSpPr>
            <a:cxnSpLocks/>
          </p:cNvCxnSpPr>
          <p:nvPr/>
        </p:nvCxnSpPr>
        <p:spPr>
          <a:xfrm>
            <a:off x="1761072" y="4271190"/>
            <a:ext cx="15665" cy="43897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18">
            <a:extLst>
              <a:ext uri="{FF2B5EF4-FFF2-40B4-BE49-F238E27FC236}">
                <a16:creationId xmlns:a16="http://schemas.microsoft.com/office/drawing/2014/main" id="{EBB22C2B-997D-BC9D-AE8A-BDB0BC651776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1819186" y="4788924"/>
            <a:ext cx="437615" cy="239756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19">
            <a:extLst>
              <a:ext uri="{FF2B5EF4-FFF2-40B4-BE49-F238E27FC236}">
                <a16:creationId xmlns:a16="http://schemas.microsoft.com/office/drawing/2014/main" id="{24EB729F-4F36-7C35-A7FE-4A8C4C4728E9}"/>
              </a:ext>
            </a:extLst>
          </p:cNvPr>
          <p:cNvCxnSpPr>
            <a:cxnSpLocks/>
          </p:cNvCxnSpPr>
          <p:nvPr/>
        </p:nvCxnSpPr>
        <p:spPr>
          <a:xfrm flipH="1">
            <a:off x="1317006" y="4739781"/>
            <a:ext cx="436708" cy="294069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>
            <a:extLst>
              <a:ext uri="{FF2B5EF4-FFF2-40B4-BE49-F238E27FC236}">
                <a16:creationId xmlns:a16="http://schemas.microsoft.com/office/drawing/2014/main" id="{7B6F3E3C-4F36-B939-A144-7CA90833B45A}"/>
              </a:ext>
            </a:extLst>
          </p:cNvPr>
          <p:cNvSpPr txBox="1"/>
          <p:nvPr/>
        </p:nvSpPr>
        <p:spPr>
          <a:xfrm>
            <a:off x="1478948" y="4102238"/>
            <a:ext cx="35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US" altLang="zh-CN" sz="1400" baseline="-25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endParaRPr lang="zh-CN" altLang="en-US" sz="1400" baseline="-25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文本框 47">
            <a:extLst>
              <a:ext uri="{FF2B5EF4-FFF2-40B4-BE49-F238E27FC236}">
                <a16:creationId xmlns:a16="http://schemas.microsoft.com/office/drawing/2014/main" id="{F71D608B-477E-3116-4211-26EDFB089B98}"/>
              </a:ext>
            </a:extLst>
          </p:cNvPr>
          <p:cNvSpPr txBox="1"/>
          <p:nvPr/>
        </p:nvSpPr>
        <p:spPr>
          <a:xfrm>
            <a:off x="2017903" y="4143420"/>
            <a:ext cx="4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sz="1400" baseline="-25000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400" baseline="-25000" dirty="0">
              <a:solidFill>
                <a:srgbClr val="4472C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57">
            <a:extLst>
              <a:ext uri="{FF2B5EF4-FFF2-40B4-BE49-F238E27FC236}">
                <a16:creationId xmlns:a16="http://schemas.microsoft.com/office/drawing/2014/main" id="{AEA7F5DB-1304-41C1-DF5D-884DCCD94321}"/>
              </a:ext>
            </a:extLst>
          </p:cNvPr>
          <p:cNvSpPr txBox="1"/>
          <p:nvPr/>
        </p:nvSpPr>
        <p:spPr>
          <a:xfrm>
            <a:off x="2062847" y="4928716"/>
            <a:ext cx="371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US" altLang="zh-CN" sz="1400" baseline="-25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endParaRPr lang="zh-CN" altLang="en-US" sz="1400" baseline="-25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文本框 80">
            <a:extLst>
              <a:ext uri="{FF2B5EF4-FFF2-40B4-BE49-F238E27FC236}">
                <a16:creationId xmlns:a16="http://schemas.microsoft.com/office/drawing/2014/main" id="{9F312580-B099-1109-58F0-C8FD479E4BE9}"/>
              </a:ext>
            </a:extLst>
          </p:cNvPr>
          <p:cNvSpPr txBox="1"/>
          <p:nvPr/>
        </p:nvSpPr>
        <p:spPr>
          <a:xfrm>
            <a:off x="1118546" y="4950660"/>
            <a:ext cx="371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US" altLang="zh-CN" sz="1400" baseline="-25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endParaRPr lang="zh-CN" altLang="en-US" sz="1400" baseline="-25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文本框 81">
            <a:extLst>
              <a:ext uri="{FF2B5EF4-FFF2-40B4-BE49-F238E27FC236}">
                <a16:creationId xmlns:a16="http://schemas.microsoft.com/office/drawing/2014/main" id="{B4297979-40CB-233F-0D6C-EE766FEE3D8A}"/>
              </a:ext>
            </a:extLst>
          </p:cNvPr>
          <p:cNvSpPr txBox="1"/>
          <p:nvPr/>
        </p:nvSpPr>
        <p:spPr>
          <a:xfrm>
            <a:off x="1782923" y="5157408"/>
            <a:ext cx="4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sz="1400" baseline="-25000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400" baseline="-25000" dirty="0">
              <a:solidFill>
                <a:srgbClr val="4472C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82">
            <a:extLst>
              <a:ext uri="{FF2B5EF4-FFF2-40B4-BE49-F238E27FC236}">
                <a16:creationId xmlns:a16="http://schemas.microsoft.com/office/drawing/2014/main" id="{0030D372-3859-0880-81F3-5717D22FCB10}"/>
              </a:ext>
            </a:extLst>
          </p:cNvPr>
          <p:cNvSpPr txBox="1"/>
          <p:nvPr/>
        </p:nvSpPr>
        <p:spPr>
          <a:xfrm>
            <a:off x="2073577" y="4735662"/>
            <a:ext cx="602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1A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sz="1400" baseline="-25000" dirty="0">
                <a:solidFill>
                  <a:srgbClr val="001A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400" dirty="0">
                <a:solidFill>
                  <a:srgbClr val="001A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</a:t>
            </a:r>
            <a:r>
              <a:rPr lang="en-US" altLang="zh-CN" sz="1400" baseline="-25000" dirty="0">
                <a:solidFill>
                  <a:srgbClr val="001A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400" dirty="0">
                <a:solidFill>
                  <a:srgbClr val="001A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CN" altLang="en-US" sz="1400" baseline="-25000" dirty="0">
              <a:solidFill>
                <a:srgbClr val="001A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" name="直接连接符 25">
            <a:extLst>
              <a:ext uri="{FF2B5EF4-FFF2-40B4-BE49-F238E27FC236}">
                <a16:creationId xmlns:a16="http://schemas.microsoft.com/office/drawing/2014/main" id="{40D2A55F-8093-CF5B-D0B5-0DCB08534DDA}"/>
              </a:ext>
            </a:extLst>
          </p:cNvPr>
          <p:cNvCxnSpPr>
            <a:cxnSpLocks/>
          </p:cNvCxnSpPr>
          <p:nvPr/>
        </p:nvCxnSpPr>
        <p:spPr>
          <a:xfrm>
            <a:off x="980162" y="6032411"/>
            <a:ext cx="1538024" cy="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27">
            <a:extLst>
              <a:ext uri="{FF2B5EF4-FFF2-40B4-BE49-F238E27FC236}">
                <a16:creationId xmlns:a16="http://schemas.microsoft.com/office/drawing/2014/main" id="{24E99BA5-5A95-7EA3-EF52-89677D423F79}"/>
              </a:ext>
            </a:extLst>
          </p:cNvPr>
          <p:cNvCxnSpPr>
            <a:cxnSpLocks/>
          </p:cNvCxnSpPr>
          <p:nvPr/>
        </p:nvCxnSpPr>
        <p:spPr>
          <a:xfrm>
            <a:off x="1756863" y="5581751"/>
            <a:ext cx="4696" cy="94855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84">
            <a:extLst>
              <a:ext uri="{FF2B5EF4-FFF2-40B4-BE49-F238E27FC236}">
                <a16:creationId xmlns:a16="http://schemas.microsoft.com/office/drawing/2014/main" id="{990C761B-E87C-8C7F-FCE6-2421D99A3426}"/>
              </a:ext>
            </a:extLst>
          </p:cNvPr>
          <p:cNvSpPr txBox="1"/>
          <p:nvPr/>
        </p:nvSpPr>
        <p:spPr>
          <a:xfrm>
            <a:off x="1132472" y="6253340"/>
            <a:ext cx="602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sz="14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</a:t>
            </a:r>
            <a:r>
              <a:rPr lang="en-US" altLang="zh-CN" sz="14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CN" altLang="en-US" sz="1400" baseline="-250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85">
            <a:extLst>
              <a:ext uri="{FF2B5EF4-FFF2-40B4-BE49-F238E27FC236}">
                <a16:creationId xmlns:a16="http://schemas.microsoft.com/office/drawing/2014/main" id="{EAF82DF6-AE23-C8DA-3804-0E099DF5BB0F}"/>
              </a:ext>
            </a:extLst>
          </p:cNvPr>
          <p:cNvSpPr txBox="1"/>
          <p:nvPr/>
        </p:nvSpPr>
        <p:spPr>
          <a:xfrm>
            <a:off x="2232427" y="5975968"/>
            <a:ext cx="371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US" altLang="zh-CN" sz="1400" baseline="-250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endParaRPr lang="zh-CN" altLang="en-US" sz="1400" baseline="-250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箭头: 下弧形 28">
            <a:extLst>
              <a:ext uri="{FF2B5EF4-FFF2-40B4-BE49-F238E27FC236}">
                <a16:creationId xmlns:a16="http://schemas.microsoft.com/office/drawing/2014/main" id="{9FA5E6C4-8194-2A00-6060-4FD2C781D087}"/>
              </a:ext>
            </a:extLst>
          </p:cNvPr>
          <p:cNvSpPr/>
          <p:nvPr/>
        </p:nvSpPr>
        <p:spPr>
          <a:xfrm>
            <a:off x="1640382" y="6346612"/>
            <a:ext cx="306721" cy="160454"/>
          </a:xfrm>
          <a:prstGeom prst="curvedUpArrow">
            <a:avLst>
              <a:gd name="adj1" fmla="val 23258"/>
              <a:gd name="adj2" fmla="val 85837"/>
              <a:gd name="adj3" fmla="val 25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文本框 81">
            <a:extLst>
              <a:ext uri="{FF2B5EF4-FFF2-40B4-BE49-F238E27FC236}">
                <a16:creationId xmlns:a16="http://schemas.microsoft.com/office/drawing/2014/main" id="{0BEA5F77-B50C-EDA3-CF8F-09832C7DC5AF}"/>
              </a:ext>
            </a:extLst>
          </p:cNvPr>
          <p:cNvSpPr txBox="1"/>
          <p:nvPr/>
        </p:nvSpPr>
        <p:spPr>
          <a:xfrm>
            <a:off x="3314577" y="4172708"/>
            <a:ext cx="4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sz="1400" baseline="-25000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400" baseline="-25000" dirty="0">
              <a:solidFill>
                <a:srgbClr val="4472C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直接连接符 12">
            <a:extLst>
              <a:ext uri="{FF2B5EF4-FFF2-40B4-BE49-F238E27FC236}">
                <a16:creationId xmlns:a16="http://schemas.microsoft.com/office/drawing/2014/main" id="{210C5D59-E8A9-8E1D-C72F-2D649CC63ED0}"/>
              </a:ext>
            </a:extLst>
          </p:cNvPr>
          <p:cNvCxnSpPr>
            <a:cxnSpLocks/>
          </p:cNvCxnSpPr>
          <p:nvPr/>
        </p:nvCxnSpPr>
        <p:spPr>
          <a:xfrm>
            <a:off x="3247340" y="4380178"/>
            <a:ext cx="698325" cy="4070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箭头: 下弧形 13">
            <a:extLst>
              <a:ext uri="{FF2B5EF4-FFF2-40B4-BE49-F238E27FC236}">
                <a16:creationId xmlns:a16="http://schemas.microsoft.com/office/drawing/2014/main" id="{BDEA155C-4606-3ACC-EC32-A4C7C451B947}"/>
              </a:ext>
            </a:extLst>
          </p:cNvPr>
          <p:cNvSpPr/>
          <p:nvPr/>
        </p:nvSpPr>
        <p:spPr>
          <a:xfrm rot="17539416">
            <a:off x="3240317" y="4337914"/>
            <a:ext cx="208313" cy="163631"/>
          </a:xfrm>
          <a:prstGeom prst="curvedUpArrow">
            <a:avLst>
              <a:gd name="adj1" fmla="val 23258"/>
              <a:gd name="adj2" fmla="val 85837"/>
              <a:gd name="adj3" fmla="val 2500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4" name="直接连接符 17">
            <a:extLst>
              <a:ext uri="{FF2B5EF4-FFF2-40B4-BE49-F238E27FC236}">
                <a16:creationId xmlns:a16="http://schemas.microsoft.com/office/drawing/2014/main" id="{F76B07AA-55BF-AF2C-7F79-07A550DC74FE}"/>
              </a:ext>
            </a:extLst>
          </p:cNvPr>
          <p:cNvCxnSpPr>
            <a:cxnSpLocks/>
          </p:cNvCxnSpPr>
          <p:nvPr/>
        </p:nvCxnSpPr>
        <p:spPr>
          <a:xfrm>
            <a:off x="3957538" y="4787230"/>
            <a:ext cx="506141" cy="30826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80">
            <a:extLst>
              <a:ext uri="{FF2B5EF4-FFF2-40B4-BE49-F238E27FC236}">
                <a16:creationId xmlns:a16="http://schemas.microsoft.com/office/drawing/2014/main" id="{5217353B-5DC0-27FD-BBE0-D2DA7F7A24A4}"/>
              </a:ext>
            </a:extLst>
          </p:cNvPr>
          <p:cNvSpPr txBox="1"/>
          <p:nvPr/>
        </p:nvSpPr>
        <p:spPr>
          <a:xfrm>
            <a:off x="4214794" y="4982949"/>
            <a:ext cx="4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US" altLang="zh-CN" sz="1400" baseline="-25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yz</a:t>
            </a:r>
            <a:endParaRPr lang="zh-CN" altLang="en-US" sz="1400" baseline="-25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6" name="直接连接符 12">
            <a:extLst>
              <a:ext uri="{FF2B5EF4-FFF2-40B4-BE49-F238E27FC236}">
                <a16:creationId xmlns:a16="http://schemas.microsoft.com/office/drawing/2014/main" id="{0208343A-CDA7-A0CC-8232-7AFC3D862578}"/>
              </a:ext>
            </a:extLst>
          </p:cNvPr>
          <p:cNvCxnSpPr>
            <a:cxnSpLocks/>
          </p:cNvCxnSpPr>
          <p:nvPr/>
        </p:nvCxnSpPr>
        <p:spPr>
          <a:xfrm>
            <a:off x="3107077" y="6064315"/>
            <a:ext cx="821990" cy="69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箭头: 下弧形 13">
            <a:extLst>
              <a:ext uri="{FF2B5EF4-FFF2-40B4-BE49-F238E27FC236}">
                <a16:creationId xmlns:a16="http://schemas.microsoft.com/office/drawing/2014/main" id="{A5B734C9-15C6-90DB-63DE-165C0032BB7F}"/>
              </a:ext>
            </a:extLst>
          </p:cNvPr>
          <p:cNvSpPr/>
          <p:nvPr/>
        </p:nvSpPr>
        <p:spPr>
          <a:xfrm rot="5400000">
            <a:off x="3170697" y="6005387"/>
            <a:ext cx="208313" cy="163631"/>
          </a:xfrm>
          <a:prstGeom prst="curvedUpArrow">
            <a:avLst>
              <a:gd name="adj1" fmla="val 23258"/>
              <a:gd name="adj2" fmla="val 85837"/>
              <a:gd name="adj3" fmla="val 2500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8" name="直接连接符 17">
            <a:extLst>
              <a:ext uri="{FF2B5EF4-FFF2-40B4-BE49-F238E27FC236}">
                <a16:creationId xmlns:a16="http://schemas.microsoft.com/office/drawing/2014/main" id="{80996DD9-D951-3F36-7C58-E23D95F5EC78}"/>
              </a:ext>
            </a:extLst>
          </p:cNvPr>
          <p:cNvCxnSpPr>
            <a:cxnSpLocks/>
          </p:cNvCxnSpPr>
          <p:nvPr/>
        </p:nvCxnSpPr>
        <p:spPr>
          <a:xfrm flipV="1">
            <a:off x="3917087" y="6064315"/>
            <a:ext cx="740639" cy="6973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80">
            <a:extLst>
              <a:ext uri="{FF2B5EF4-FFF2-40B4-BE49-F238E27FC236}">
                <a16:creationId xmlns:a16="http://schemas.microsoft.com/office/drawing/2014/main" id="{BFB62A6C-4143-B6F3-1A9A-A486D7E1DD52}"/>
              </a:ext>
            </a:extLst>
          </p:cNvPr>
          <p:cNvSpPr txBox="1"/>
          <p:nvPr/>
        </p:nvSpPr>
        <p:spPr>
          <a:xfrm>
            <a:off x="4444326" y="6019945"/>
            <a:ext cx="39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US" altLang="zh-CN" sz="1400" baseline="-250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xy</a:t>
            </a:r>
            <a:endParaRPr lang="zh-CN" altLang="en-US" sz="1400" baseline="-250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文本框 81">
            <a:extLst>
              <a:ext uri="{FF2B5EF4-FFF2-40B4-BE49-F238E27FC236}">
                <a16:creationId xmlns:a16="http://schemas.microsoft.com/office/drawing/2014/main" id="{5015CD09-34F6-6BDD-FC82-CFBC9FA037D2}"/>
              </a:ext>
            </a:extLst>
          </p:cNvPr>
          <p:cNvSpPr txBox="1"/>
          <p:nvPr/>
        </p:nvSpPr>
        <p:spPr>
          <a:xfrm>
            <a:off x="3107077" y="5723121"/>
            <a:ext cx="4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sz="1400" baseline="-25000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400" baseline="-25000" dirty="0">
              <a:solidFill>
                <a:srgbClr val="4472C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1" name="直接连接符 25">
            <a:extLst>
              <a:ext uri="{FF2B5EF4-FFF2-40B4-BE49-F238E27FC236}">
                <a16:creationId xmlns:a16="http://schemas.microsoft.com/office/drawing/2014/main" id="{FCFA0D14-6D94-6F0A-F4DB-68438FC05A03}"/>
              </a:ext>
            </a:extLst>
          </p:cNvPr>
          <p:cNvCxnSpPr>
            <a:cxnSpLocks/>
          </p:cNvCxnSpPr>
          <p:nvPr/>
        </p:nvCxnSpPr>
        <p:spPr>
          <a:xfrm>
            <a:off x="5240557" y="6055616"/>
            <a:ext cx="1467150" cy="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85">
            <a:extLst>
              <a:ext uri="{FF2B5EF4-FFF2-40B4-BE49-F238E27FC236}">
                <a16:creationId xmlns:a16="http://schemas.microsoft.com/office/drawing/2014/main" id="{DE748952-BE24-0FFF-50D1-848CF9D02561}"/>
              </a:ext>
            </a:extLst>
          </p:cNvPr>
          <p:cNvSpPr txBox="1"/>
          <p:nvPr/>
        </p:nvSpPr>
        <p:spPr>
          <a:xfrm>
            <a:off x="5174455" y="5730732"/>
            <a:ext cx="47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US" altLang="zh-CN" sz="1400" baseline="-250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endParaRPr lang="zh-CN" altLang="en-US" sz="1400" baseline="-250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EC1C365E-807C-CF62-85A7-E0963C461E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55296" y="5678064"/>
            <a:ext cx="828019" cy="696082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312D84B6-FD89-912B-FD2B-393119B75952}"/>
              </a:ext>
            </a:extLst>
          </p:cNvPr>
          <p:cNvSpPr txBox="1"/>
          <p:nvPr/>
        </p:nvSpPr>
        <p:spPr>
          <a:xfrm>
            <a:off x="1534361" y="3777105"/>
            <a:ext cx="545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3h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CA4DBE41-97A7-FC04-BE81-D0EC7CB12217}"/>
              </a:ext>
            </a:extLst>
          </p:cNvPr>
          <p:cNvSpPr txBox="1"/>
          <p:nvPr/>
        </p:nvSpPr>
        <p:spPr>
          <a:xfrm>
            <a:off x="3719723" y="3820905"/>
            <a:ext cx="545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2v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655FE98-2F16-1247-F8B8-24831E0ADBA9}"/>
              </a:ext>
            </a:extLst>
          </p:cNvPr>
          <p:cNvSpPr txBox="1"/>
          <p:nvPr/>
        </p:nvSpPr>
        <p:spPr>
          <a:xfrm>
            <a:off x="5785034" y="3803111"/>
            <a:ext cx="545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</a:p>
        </p:txBody>
      </p:sp>
      <p:sp>
        <p:nvSpPr>
          <p:cNvPr id="196" name="箭头: 下弧形 7">
            <a:extLst>
              <a:ext uri="{FF2B5EF4-FFF2-40B4-BE49-F238E27FC236}">
                <a16:creationId xmlns:a16="http://schemas.microsoft.com/office/drawing/2014/main" id="{C3FBE57F-651F-25AF-F0CE-CD23CF609B80}"/>
              </a:ext>
            </a:extLst>
          </p:cNvPr>
          <p:cNvSpPr/>
          <p:nvPr/>
        </p:nvSpPr>
        <p:spPr>
          <a:xfrm rot="10800000" flipH="1">
            <a:off x="1614003" y="4566695"/>
            <a:ext cx="364677" cy="175562"/>
          </a:xfrm>
          <a:prstGeom prst="curvedUpArrow">
            <a:avLst>
              <a:gd name="adj1" fmla="val 23258"/>
              <a:gd name="adj2" fmla="val 85837"/>
              <a:gd name="adj3" fmla="val 25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7" name="箭头: 下弧形 28">
            <a:extLst>
              <a:ext uri="{FF2B5EF4-FFF2-40B4-BE49-F238E27FC236}">
                <a16:creationId xmlns:a16="http://schemas.microsoft.com/office/drawing/2014/main" id="{E1630A07-7B0E-6836-D6F5-2613843BC5FF}"/>
              </a:ext>
            </a:extLst>
          </p:cNvPr>
          <p:cNvSpPr/>
          <p:nvPr/>
        </p:nvSpPr>
        <p:spPr>
          <a:xfrm rot="10960106" flipH="1">
            <a:off x="1668233" y="5596127"/>
            <a:ext cx="224666" cy="150576"/>
          </a:xfrm>
          <a:prstGeom prst="curvedUpArrow">
            <a:avLst>
              <a:gd name="adj1" fmla="val 23258"/>
              <a:gd name="adj2" fmla="val 85837"/>
              <a:gd name="adj3" fmla="val 25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8" name="Picture 197">
            <a:extLst>
              <a:ext uri="{FF2B5EF4-FFF2-40B4-BE49-F238E27FC236}">
                <a16:creationId xmlns:a16="http://schemas.microsoft.com/office/drawing/2014/main" id="{085A968A-0DFE-BC17-B097-B9A663D6A2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44104" y="4271190"/>
            <a:ext cx="1278220" cy="1193172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9F774AA3-8BC5-31B4-2C1A-652A0F4561BF}"/>
              </a:ext>
            </a:extLst>
          </p:cNvPr>
          <p:cNvSpPr/>
          <p:nvPr/>
        </p:nvSpPr>
        <p:spPr>
          <a:xfrm>
            <a:off x="3379718" y="5789014"/>
            <a:ext cx="1183763" cy="5363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9" name="文本框 80">
            <a:extLst>
              <a:ext uri="{FF2B5EF4-FFF2-40B4-BE49-F238E27FC236}">
                <a16:creationId xmlns:a16="http://schemas.microsoft.com/office/drawing/2014/main" id="{E351201B-8D8F-B01A-1992-8378C330017A}"/>
              </a:ext>
            </a:extLst>
          </p:cNvPr>
          <p:cNvSpPr txBox="1"/>
          <p:nvPr/>
        </p:nvSpPr>
        <p:spPr>
          <a:xfrm>
            <a:off x="4152686" y="5500104"/>
            <a:ext cx="4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US" altLang="zh-CN" sz="1400" baseline="-25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yz</a:t>
            </a:r>
            <a:endParaRPr lang="zh-CN" altLang="en-US" sz="1400" baseline="-25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37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8B028-416E-F8F6-6284-F764221D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A79D-07FC-4600-9315-FF9115068D1C}" type="slidenum">
              <a:rPr lang="en-SG" smtClean="0"/>
              <a:pPr/>
              <a:t>31</a:t>
            </a:fld>
            <a:endParaRPr lang="en-SG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56270188-9204-1EAF-F0C0-6B2D671CCE24}"/>
              </a:ext>
            </a:extLst>
          </p:cNvPr>
          <p:cNvCxnSpPr/>
          <p:nvPr/>
        </p:nvCxnSpPr>
        <p:spPr>
          <a:xfrm>
            <a:off x="6922802" y="4573699"/>
            <a:ext cx="11207" cy="1241152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F921F21-84E0-BD5D-5926-8CA623297387}"/>
              </a:ext>
            </a:extLst>
          </p:cNvPr>
          <p:cNvCxnSpPr/>
          <p:nvPr/>
        </p:nvCxnSpPr>
        <p:spPr>
          <a:xfrm>
            <a:off x="4390991" y="4558949"/>
            <a:ext cx="11207" cy="1241152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431AE838-0E67-9FC4-D9D2-C1B05A276ACB}"/>
              </a:ext>
            </a:extLst>
          </p:cNvPr>
          <p:cNvCxnSpPr/>
          <p:nvPr/>
        </p:nvCxnSpPr>
        <p:spPr>
          <a:xfrm>
            <a:off x="1072596" y="4524535"/>
            <a:ext cx="11207" cy="1241152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04316E-D275-813F-F471-A963EA98CECA}"/>
              </a:ext>
            </a:extLst>
          </p:cNvPr>
          <p:cNvSpPr txBox="1"/>
          <p:nvPr/>
        </p:nvSpPr>
        <p:spPr>
          <a:xfrm>
            <a:off x="-53726" y="1072772"/>
            <a:ext cx="261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4F760D-6BA6-E2DB-8ACE-A7D5DBD3FCAE}"/>
              </a:ext>
            </a:extLst>
          </p:cNvPr>
          <p:cNvSpPr/>
          <p:nvPr/>
        </p:nvSpPr>
        <p:spPr>
          <a:xfrm>
            <a:off x="81508" y="1390232"/>
            <a:ext cx="8959273" cy="45406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  <a:tileRect/>
          </a:gradFill>
          <a:ln/>
          <a:effectLst>
            <a:softEdge rad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Conduction Band</a:t>
            </a:r>
            <a:endParaRPr lang="zh-CN" altLang="en-US" sz="1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7CFC7F-4944-46C1-C54F-97A7F78969F3}"/>
              </a:ext>
            </a:extLst>
          </p:cNvPr>
          <p:cNvSpPr/>
          <p:nvPr/>
        </p:nvSpPr>
        <p:spPr>
          <a:xfrm>
            <a:off x="83124" y="3111009"/>
            <a:ext cx="8959273" cy="7255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92D050">
                  <a:alpha val="23000"/>
                </a:srgbClr>
              </a:gs>
              <a:gs pos="99000">
                <a:schemeClr val="accent1">
                  <a:lumMod val="75000"/>
                </a:schemeClr>
              </a:gs>
            </a:gsLst>
            <a:lin ang="5400000" scaled="1"/>
            <a:tileRect/>
          </a:gradFill>
          <a:ln/>
          <a:effectLst>
            <a:softEdge rad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600" b="1" dirty="0"/>
              <a:t> </a:t>
            </a:r>
            <a:r>
              <a:rPr lang="en-US" altLang="zh-CN" sz="1600" b="1" dirty="0" err="1"/>
              <a:t>Ti</a:t>
            </a:r>
            <a:r>
              <a:rPr lang="en-US" altLang="zh-CN" sz="1600" b="1" dirty="0"/>
              <a:t> V Cr Mn Fe Co Ni Cu Zn Zr Nb Ru Rh Pd Ag Cd Hf Ta W Re </a:t>
            </a:r>
            <a:r>
              <a:rPr lang="en-US" altLang="zh-CN" sz="1600" b="1" dirty="0" err="1"/>
              <a:t>Os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Ir</a:t>
            </a:r>
            <a:r>
              <a:rPr lang="en-US" altLang="zh-CN" sz="1600" b="1" dirty="0"/>
              <a:t> Pt Au Hg</a:t>
            </a:r>
          </a:p>
          <a:p>
            <a:pPr algn="ctr"/>
            <a:r>
              <a:rPr lang="en-US" altLang="zh-CN" sz="1600" b="1" dirty="0"/>
              <a:t>Valence Band</a:t>
            </a:r>
            <a:endParaRPr lang="zh-CN" altLang="en-US" sz="1600" b="1" dirty="0"/>
          </a:p>
        </p:txBody>
      </p:sp>
      <p:sp>
        <p:nvSpPr>
          <p:cNvPr id="12" name="矩形 5">
            <a:extLst>
              <a:ext uri="{FF2B5EF4-FFF2-40B4-BE49-F238E27FC236}">
                <a16:creationId xmlns:a16="http://schemas.microsoft.com/office/drawing/2014/main" id="{5B93047D-AC1A-0461-DB8B-EF8D91E28E78}"/>
              </a:ext>
            </a:extLst>
          </p:cNvPr>
          <p:cNvSpPr/>
          <p:nvPr/>
        </p:nvSpPr>
        <p:spPr>
          <a:xfrm>
            <a:off x="83125" y="1390959"/>
            <a:ext cx="8959273" cy="24455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A5BCFA4-930E-C156-EAEB-57C68F5E3C4F}"/>
              </a:ext>
            </a:extLst>
          </p:cNvPr>
          <p:cNvGrpSpPr/>
          <p:nvPr/>
        </p:nvGrpSpPr>
        <p:grpSpPr>
          <a:xfrm>
            <a:off x="2240664" y="2181328"/>
            <a:ext cx="6707769" cy="889850"/>
            <a:chOff x="2240664" y="1572655"/>
            <a:chExt cx="6707769" cy="889850"/>
          </a:xfrm>
        </p:grpSpPr>
        <p:cxnSp>
          <p:nvCxnSpPr>
            <p:cNvPr id="21" name="直接连接符 36">
              <a:extLst>
                <a:ext uri="{FF2B5EF4-FFF2-40B4-BE49-F238E27FC236}">
                  <a16:creationId xmlns:a16="http://schemas.microsoft.com/office/drawing/2014/main" id="{4EF89F63-C10C-4534-951B-864AFAAD9F82}"/>
                </a:ext>
              </a:extLst>
            </p:cNvPr>
            <p:cNvCxnSpPr>
              <a:cxnSpLocks/>
            </p:cNvCxnSpPr>
            <p:nvPr/>
          </p:nvCxnSpPr>
          <p:spPr>
            <a:xfrm>
              <a:off x="2240664" y="2447043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6">
              <a:extLst>
                <a:ext uri="{FF2B5EF4-FFF2-40B4-BE49-F238E27FC236}">
                  <a16:creationId xmlns:a16="http://schemas.microsoft.com/office/drawing/2014/main" id="{72A5E9BE-08D5-FAE0-0BC6-4D3C7122F22F}"/>
                </a:ext>
              </a:extLst>
            </p:cNvPr>
            <p:cNvCxnSpPr>
              <a:cxnSpLocks/>
            </p:cNvCxnSpPr>
            <p:nvPr/>
          </p:nvCxnSpPr>
          <p:spPr>
            <a:xfrm>
              <a:off x="2593959" y="2462505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36">
              <a:extLst>
                <a:ext uri="{FF2B5EF4-FFF2-40B4-BE49-F238E27FC236}">
                  <a16:creationId xmlns:a16="http://schemas.microsoft.com/office/drawing/2014/main" id="{A11F5033-FDA7-3A65-A926-8DC7ABF946D1}"/>
                </a:ext>
              </a:extLst>
            </p:cNvPr>
            <p:cNvCxnSpPr>
              <a:cxnSpLocks/>
            </p:cNvCxnSpPr>
            <p:nvPr/>
          </p:nvCxnSpPr>
          <p:spPr>
            <a:xfrm>
              <a:off x="4052974" y="2009167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6">
              <a:extLst>
                <a:ext uri="{FF2B5EF4-FFF2-40B4-BE49-F238E27FC236}">
                  <a16:creationId xmlns:a16="http://schemas.microsoft.com/office/drawing/2014/main" id="{D7AF20D4-E8DC-57DB-4317-C49C027899C9}"/>
                </a:ext>
              </a:extLst>
            </p:cNvPr>
            <p:cNvCxnSpPr>
              <a:cxnSpLocks/>
            </p:cNvCxnSpPr>
            <p:nvPr/>
          </p:nvCxnSpPr>
          <p:spPr>
            <a:xfrm>
              <a:off x="4439054" y="2073485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6">
              <a:extLst>
                <a:ext uri="{FF2B5EF4-FFF2-40B4-BE49-F238E27FC236}">
                  <a16:creationId xmlns:a16="http://schemas.microsoft.com/office/drawing/2014/main" id="{19BE7D42-CC31-EB43-07FD-C450411EA268}"/>
                </a:ext>
              </a:extLst>
            </p:cNvPr>
            <p:cNvCxnSpPr>
              <a:cxnSpLocks/>
            </p:cNvCxnSpPr>
            <p:nvPr/>
          </p:nvCxnSpPr>
          <p:spPr>
            <a:xfrm>
              <a:off x="4820546" y="2358555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6">
              <a:extLst>
                <a:ext uri="{FF2B5EF4-FFF2-40B4-BE49-F238E27FC236}">
                  <a16:creationId xmlns:a16="http://schemas.microsoft.com/office/drawing/2014/main" id="{096E3477-00ED-F927-5685-A2B12049CD02}"/>
                </a:ext>
              </a:extLst>
            </p:cNvPr>
            <p:cNvCxnSpPr>
              <a:cxnSpLocks/>
            </p:cNvCxnSpPr>
            <p:nvPr/>
          </p:nvCxnSpPr>
          <p:spPr>
            <a:xfrm>
              <a:off x="5188079" y="2382191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36">
              <a:extLst>
                <a:ext uri="{FF2B5EF4-FFF2-40B4-BE49-F238E27FC236}">
                  <a16:creationId xmlns:a16="http://schemas.microsoft.com/office/drawing/2014/main" id="{FCEAF245-7839-91EF-968D-C80F61C7DB70}"/>
                </a:ext>
              </a:extLst>
            </p:cNvPr>
            <p:cNvCxnSpPr>
              <a:cxnSpLocks/>
            </p:cNvCxnSpPr>
            <p:nvPr/>
          </p:nvCxnSpPr>
          <p:spPr>
            <a:xfrm>
              <a:off x="6968960" y="1572655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36">
              <a:extLst>
                <a:ext uri="{FF2B5EF4-FFF2-40B4-BE49-F238E27FC236}">
                  <a16:creationId xmlns:a16="http://schemas.microsoft.com/office/drawing/2014/main" id="{16F6F6ED-CE0A-A2DF-B3DD-5BC54FEED6C6}"/>
                </a:ext>
              </a:extLst>
            </p:cNvPr>
            <p:cNvCxnSpPr>
              <a:cxnSpLocks/>
            </p:cNvCxnSpPr>
            <p:nvPr/>
          </p:nvCxnSpPr>
          <p:spPr>
            <a:xfrm>
              <a:off x="7328758" y="1929243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36">
              <a:extLst>
                <a:ext uri="{FF2B5EF4-FFF2-40B4-BE49-F238E27FC236}">
                  <a16:creationId xmlns:a16="http://schemas.microsoft.com/office/drawing/2014/main" id="{2EA79DA3-42B7-913B-4D1E-4594CEC334C7}"/>
                </a:ext>
              </a:extLst>
            </p:cNvPr>
            <p:cNvCxnSpPr>
              <a:cxnSpLocks/>
            </p:cNvCxnSpPr>
            <p:nvPr/>
          </p:nvCxnSpPr>
          <p:spPr>
            <a:xfrm>
              <a:off x="7636985" y="1891651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36">
              <a:extLst>
                <a:ext uri="{FF2B5EF4-FFF2-40B4-BE49-F238E27FC236}">
                  <a16:creationId xmlns:a16="http://schemas.microsoft.com/office/drawing/2014/main" id="{5050EF91-BC01-8462-C571-CEC6D4D243DF}"/>
                </a:ext>
              </a:extLst>
            </p:cNvPr>
            <p:cNvCxnSpPr>
              <a:cxnSpLocks/>
            </p:cNvCxnSpPr>
            <p:nvPr/>
          </p:nvCxnSpPr>
          <p:spPr>
            <a:xfrm>
              <a:off x="7934468" y="2319905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36">
              <a:extLst>
                <a:ext uri="{FF2B5EF4-FFF2-40B4-BE49-F238E27FC236}">
                  <a16:creationId xmlns:a16="http://schemas.microsoft.com/office/drawing/2014/main" id="{20BC7740-868C-3DEF-A6AE-2EF0369C512E}"/>
                </a:ext>
              </a:extLst>
            </p:cNvPr>
            <p:cNvCxnSpPr>
              <a:cxnSpLocks/>
            </p:cNvCxnSpPr>
            <p:nvPr/>
          </p:nvCxnSpPr>
          <p:spPr>
            <a:xfrm>
              <a:off x="8288150" y="2259587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36">
              <a:extLst>
                <a:ext uri="{FF2B5EF4-FFF2-40B4-BE49-F238E27FC236}">
                  <a16:creationId xmlns:a16="http://schemas.microsoft.com/office/drawing/2014/main" id="{0AFA27FF-BD38-5D66-B017-AF50858EC2E8}"/>
                </a:ext>
              </a:extLst>
            </p:cNvPr>
            <p:cNvCxnSpPr>
              <a:cxnSpLocks/>
            </p:cNvCxnSpPr>
            <p:nvPr/>
          </p:nvCxnSpPr>
          <p:spPr>
            <a:xfrm>
              <a:off x="8677663" y="2419515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DE7612-F4B2-C3A5-0709-6B91A1AC88ED}"/>
              </a:ext>
            </a:extLst>
          </p:cNvPr>
          <p:cNvGrpSpPr/>
          <p:nvPr/>
        </p:nvGrpSpPr>
        <p:grpSpPr>
          <a:xfrm>
            <a:off x="175713" y="2103253"/>
            <a:ext cx="8775170" cy="647034"/>
            <a:chOff x="175713" y="1883200"/>
            <a:chExt cx="8775170" cy="647034"/>
          </a:xfrm>
        </p:grpSpPr>
        <p:cxnSp>
          <p:nvCxnSpPr>
            <p:cNvPr id="7" name="直接连接符 10">
              <a:extLst>
                <a:ext uri="{FF2B5EF4-FFF2-40B4-BE49-F238E27FC236}">
                  <a16:creationId xmlns:a16="http://schemas.microsoft.com/office/drawing/2014/main" id="{4BBA7D72-FCE1-B401-307A-76410B9DECDE}"/>
                </a:ext>
              </a:extLst>
            </p:cNvPr>
            <p:cNvCxnSpPr>
              <a:cxnSpLocks/>
            </p:cNvCxnSpPr>
            <p:nvPr/>
          </p:nvCxnSpPr>
          <p:spPr>
            <a:xfrm>
              <a:off x="175713" y="2409355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10">
              <a:extLst>
                <a:ext uri="{FF2B5EF4-FFF2-40B4-BE49-F238E27FC236}">
                  <a16:creationId xmlns:a16="http://schemas.microsoft.com/office/drawing/2014/main" id="{53C965E1-8356-2CE6-992F-BEBA0B0E7928}"/>
                </a:ext>
              </a:extLst>
            </p:cNvPr>
            <p:cNvCxnSpPr>
              <a:cxnSpLocks/>
            </p:cNvCxnSpPr>
            <p:nvPr/>
          </p:nvCxnSpPr>
          <p:spPr>
            <a:xfrm>
              <a:off x="2240664" y="2045053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10">
              <a:extLst>
                <a:ext uri="{FF2B5EF4-FFF2-40B4-BE49-F238E27FC236}">
                  <a16:creationId xmlns:a16="http://schemas.microsoft.com/office/drawing/2014/main" id="{540B7948-0F55-CC8E-157A-423C5AE45C9F}"/>
                </a:ext>
              </a:extLst>
            </p:cNvPr>
            <p:cNvCxnSpPr>
              <a:cxnSpLocks/>
            </p:cNvCxnSpPr>
            <p:nvPr/>
          </p:nvCxnSpPr>
          <p:spPr>
            <a:xfrm>
              <a:off x="2602727" y="2090666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10">
              <a:extLst>
                <a:ext uri="{FF2B5EF4-FFF2-40B4-BE49-F238E27FC236}">
                  <a16:creationId xmlns:a16="http://schemas.microsoft.com/office/drawing/2014/main" id="{E9B4AEA9-EEC6-5D6C-D8B0-D7C9BB95A8FB}"/>
                </a:ext>
              </a:extLst>
            </p:cNvPr>
            <p:cNvCxnSpPr>
              <a:cxnSpLocks/>
            </p:cNvCxnSpPr>
            <p:nvPr/>
          </p:nvCxnSpPr>
          <p:spPr>
            <a:xfrm>
              <a:off x="2978295" y="2204595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10">
              <a:extLst>
                <a:ext uri="{FF2B5EF4-FFF2-40B4-BE49-F238E27FC236}">
                  <a16:creationId xmlns:a16="http://schemas.microsoft.com/office/drawing/2014/main" id="{780E6455-08EB-8EFE-A10A-FA2E49B4C29B}"/>
                </a:ext>
              </a:extLst>
            </p:cNvPr>
            <p:cNvCxnSpPr>
              <a:cxnSpLocks/>
            </p:cNvCxnSpPr>
            <p:nvPr/>
          </p:nvCxnSpPr>
          <p:spPr>
            <a:xfrm>
              <a:off x="3317302" y="2414435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10">
              <a:extLst>
                <a:ext uri="{FF2B5EF4-FFF2-40B4-BE49-F238E27FC236}">
                  <a16:creationId xmlns:a16="http://schemas.microsoft.com/office/drawing/2014/main" id="{AD2E7E86-C047-7B58-2463-27570D650414}"/>
                </a:ext>
              </a:extLst>
            </p:cNvPr>
            <p:cNvCxnSpPr>
              <a:cxnSpLocks/>
            </p:cNvCxnSpPr>
            <p:nvPr/>
          </p:nvCxnSpPr>
          <p:spPr>
            <a:xfrm>
              <a:off x="3667259" y="2530234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10">
              <a:extLst>
                <a:ext uri="{FF2B5EF4-FFF2-40B4-BE49-F238E27FC236}">
                  <a16:creationId xmlns:a16="http://schemas.microsoft.com/office/drawing/2014/main" id="{045CFEF6-2075-6699-8CC3-216729848DEB}"/>
                </a:ext>
              </a:extLst>
            </p:cNvPr>
            <p:cNvCxnSpPr>
              <a:cxnSpLocks/>
            </p:cNvCxnSpPr>
            <p:nvPr/>
          </p:nvCxnSpPr>
          <p:spPr>
            <a:xfrm>
              <a:off x="4446010" y="1969338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10">
              <a:extLst>
                <a:ext uri="{FF2B5EF4-FFF2-40B4-BE49-F238E27FC236}">
                  <a16:creationId xmlns:a16="http://schemas.microsoft.com/office/drawing/2014/main" id="{F3B6C8DA-8AF6-ECB0-3A06-F69AA9515DA6}"/>
                </a:ext>
              </a:extLst>
            </p:cNvPr>
            <p:cNvCxnSpPr>
              <a:cxnSpLocks/>
            </p:cNvCxnSpPr>
            <p:nvPr/>
          </p:nvCxnSpPr>
          <p:spPr>
            <a:xfrm>
              <a:off x="4822421" y="1911630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10">
              <a:extLst>
                <a:ext uri="{FF2B5EF4-FFF2-40B4-BE49-F238E27FC236}">
                  <a16:creationId xmlns:a16="http://schemas.microsoft.com/office/drawing/2014/main" id="{2E6943A4-1C2E-48FA-D862-163B43FEA05F}"/>
                </a:ext>
              </a:extLst>
            </p:cNvPr>
            <p:cNvCxnSpPr>
              <a:cxnSpLocks/>
            </p:cNvCxnSpPr>
            <p:nvPr/>
          </p:nvCxnSpPr>
          <p:spPr>
            <a:xfrm>
              <a:off x="5188079" y="2022485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10">
              <a:extLst>
                <a:ext uri="{FF2B5EF4-FFF2-40B4-BE49-F238E27FC236}">
                  <a16:creationId xmlns:a16="http://schemas.microsoft.com/office/drawing/2014/main" id="{82E02A1F-6A68-60E9-E3A8-B7FE38EABE64}"/>
                </a:ext>
              </a:extLst>
            </p:cNvPr>
            <p:cNvCxnSpPr>
              <a:cxnSpLocks/>
            </p:cNvCxnSpPr>
            <p:nvPr/>
          </p:nvCxnSpPr>
          <p:spPr>
            <a:xfrm>
              <a:off x="5580652" y="2151626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10">
              <a:extLst>
                <a:ext uri="{FF2B5EF4-FFF2-40B4-BE49-F238E27FC236}">
                  <a16:creationId xmlns:a16="http://schemas.microsoft.com/office/drawing/2014/main" id="{80FBD87B-FC30-4C2B-60B5-E0EFDDFDB25E}"/>
                </a:ext>
              </a:extLst>
            </p:cNvPr>
            <p:cNvCxnSpPr>
              <a:cxnSpLocks/>
            </p:cNvCxnSpPr>
            <p:nvPr/>
          </p:nvCxnSpPr>
          <p:spPr>
            <a:xfrm>
              <a:off x="5928562" y="2409355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10">
              <a:extLst>
                <a:ext uri="{FF2B5EF4-FFF2-40B4-BE49-F238E27FC236}">
                  <a16:creationId xmlns:a16="http://schemas.microsoft.com/office/drawing/2014/main" id="{68445EF8-1D6F-7250-5ACB-D1F7C3E8340A}"/>
                </a:ext>
              </a:extLst>
            </p:cNvPr>
            <p:cNvCxnSpPr>
              <a:cxnSpLocks/>
            </p:cNvCxnSpPr>
            <p:nvPr/>
          </p:nvCxnSpPr>
          <p:spPr>
            <a:xfrm>
              <a:off x="6256609" y="2525154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10">
              <a:extLst>
                <a:ext uri="{FF2B5EF4-FFF2-40B4-BE49-F238E27FC236}">
                  <a16:creationId xmlns:a16="http://schemas.microsoft.com/office/drawing/2014/main" id="{606D1FB8-326C-2904-C888-8E93C5319109}"/>
                </a:ext>
              </a:extLst>
            </p:cNvPr>
            <p:cNvCxnSpPr>
              <a:cxnSpLocks/>
            </p:cNvCxnSpPr>
            <p:nvPr/>
          </p:nvCxnSpPr>
          <p:spPr>
            <a:xfrm>
              <a:off x="7636985" y="1901687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10">
              <a:extLst>
                <a:ext uri="{FF2B5EF4-FFF2-40B4-BE49-F238E27FC236}">
                  <a16:creationId xmlns:a16="http://schemas.microsoft.com/office/drawing/2014/main" id="{4FE7EDAF-FA14-2F34-49C9-FE7EE398B477}"/>
                </a:ext>
              </a:extLst>
            </p:cNvPr>
            <p:cNvCxnSpPr>
              <a:cxnSpLocks/>
            </p:cNvCxnSpPr>
            <p:nvPr/>
          </p:nvCxnSpPr>
          <p:spPr>
            <a:xfrm>
              <a:off x="7934468" y="1883200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10">
              <a:extLst>
                <a:ext uri="{FF2B5EF4-FFF2-40B4-BE49-F238E27FC236}">
                  <a16:creationId xmlns:a16="http://schemas.microsoft.com/office/drawing/2014/main" id="{C863D218-7144-019E-4025-555BF7CDFB2F}"/>
                </a:ext>
              </a:extLst>
            </p:cNvPr>
            <p:cNvCxnSpPr>
              <a:cxnSpLocks/>
            </p:cNvCxnSpPr>
            <p:nvPr/>
          </p:nvCxnSpPr>
          <p:spPr>
            <a:xfrm>
              <a:off x="8288150" y="1960061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10">
              <a:extLst>
                <a:ext uri="{FF2B5EF4-FFF2-40B4-BE49-F238E27FC236}">
                  <a16:creationId xmlns:a16="http://schemas.microsoft.com/office/drawing/2014/main" id="{7E3CAA79-086F-770E-0D37-1DCB31617FE2}"/>
                </a:ext>
              </a:extLst>
            </p:cNvPr>
            <p:cNvCxnSpPr>
              <a:cxnSpLocks/>
            </p:cNvCxnSpPr>
            <p:nvPr/>
          </p:nvCxnSpPr>
          <p:spPr>
            <a:xfrm>
              <a:off x="8680113" y="2073485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本框 42">
            <a:extLst>
              <a:ext uri="{FF2B5EF4-FFF2-40B4-BE49-F238E27FC236}">
                <a16:creationId xmlns:a16="http://schemas.microsoft.com/office/drawing/2014/main" id="{D383404A-AEB0-DFB0-6CB4-71240686DFC0}"/>
              </a:ext>
            </a:extLst>
          </p:cNvPr>
          <p:cNvSpPr txBox="1"/>
          <p:nvPr/>
        </p:nvSpPr>
        <p:spPr>
          <a:xfrm>
            <a:off x="6968960" y="1025120"/>
            <a:ext cx="2207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CC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Pink (+1/0)   </a:t>
            </a:r>
            <a:r>
              <a:rPr lang="en-US" altLang="zh-CN" sz="1400" b="1" dirty="0">
                <a:solidFill>
                  <a:srgbClr val="5482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Green (0/-1)</a:t>
            </a:r>
            <a:endParaRPr lang="zh-CN" altLang="en-US" sz="1400" b="1" dirty="0">
              <a:solidFill>
                <a:srgbClr val="5482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B3B029-8623-0AB7-B9A3-8E9A53336AF7}"/>
              </a:ext>
            </a:extLst>
          </p:cNvPr>
          <p:cNvSpPr txBox="1"/>
          <p:nvPr/>
        </p:nvSpPr>
        <p:spPr>
          <a:xfrm>
            <a:off x="-53726" y="3790499"/>
            <a:ext cx="390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95" name="矩形 6">
            <a:extLst>
              <a:ext uri="{FF2B5EF4-FFF2-40B4-BE49-F238E27FC236}">
                <a16:creationId xmlns:a16="http://schemas.microsoft.com/office/drawing/2014/main" id="{7AC7EF07-8C63-40D9-8AA6-DDF85A1D7F8E}"/>
              </a:ext>
            </a:extLst>
          </p:cNvPr>
          <p:cNvSpPr/>
          <p:nvPr/>
        </p:nvSpPr>
        <p:spPr>
          <a:xfrm>
            <a:off x="92364" y="4113311"/>
            <a:ext cx="8959273" cy="4711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  <a:tileRect/>
          </a:gradFill>
          <a:ln/>
          <a:effectLst>
            <a:softEdge rad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Conduction Band</a:t>
            </a:r>
            <a:endParaRPr lang="zh-CN" altLang="en-US" sz="1600" b="1" dirty="0"/>
          </a:p>
        </p:txBody>
      </p:sp>
      <p:sp>
        <p:nvSpPr>
          <p:cNvPr id="96" name="矩形 7">
            <a:extLst>
              <a:ext uri="{FF2B5EF4-FFF2-40B4-BE49-F238E27FC236}">
                <a16:creationId xmlns:a16="http://schemas.microsoft.com/office/drawing/2014/main" id="{50345C57-D866-8958-EEA7-933E4B147D69}"/>
              </a:ext>
            </a:extLst>
          </p:cNvPr>
          <p:cNvSpPr/>
          <p:nvPr/>
        </p:nvSpPr>
        <p:spPr>
          <a:xfrm>
            <a:off x="92364" y="5751432"/>
            <a:ext cx="8959273" cy="7255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92D050">
                  <a:alpha val="23000"/>
                </a:srgbClr>
              </a:gs>
              <a:gs pos="99000">
                <a:schemeClr val="accent1">
                  <a:lumMod val="75000"/>
                </a:schemeClr>
              </a:gs>
            </a:gsLst>
            <a:lin ang="5400000" scaled="1"/>
            <a:tileRect/>
          </a:gradFill>
          <a:ln/>
          <a:effectLst>
            <a:softEdge rad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600" b="1" dirty="0"/>
              <a:t> </a:t>
            </a:r>
            <a:r>
              <a:rPr lang="en-US" altLang="zh-CN" sz="1600" b="1" dirty="0" err="1"/>
              <a:t>Ti</a:t>
            </a:r>
            <a:r>
              <a:rPr lang="en-US" altLang="zh-CN" sz="1600" b="1" dirty="0"/>
              <a:t> V Cr Mn Fe Co Ni Cu Zn Zr Nb Mo Ru Rh Pd Ag Cd Hf Ta Re </a:t>
            </a:r>
            <a:r>
              <a:rPr lang="en-US" altLang="zh-CN" sz="1600" b="1" dirty="0" err="1"/>
              <a:t>Os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Ir</a:t>
            </a:r>
            <a:r>
              <a:rPr lang="en-US" altLang="zh-CN" sz="1600" b="1" dirty="0"/>
              <a:t> Pt Au Hg</a:t>
            </a:r>
          </a:p>
          <a:p>
            <a:pPr algn="ctr"/>
            <a:r>
              <a:rPr lang="en-US" altLang="zh-CN" sz="1600" b="1" dirty="0"/>
              <a:t>Valence Band</a:t>
            </a:r>
            <a:endParaRPr lang="zh-CN" altLang="en-US" sz="1600" b="1" dirty="0"/>
          </a:p>
        </p:txBody>
      </p:sp>
      <p:sp>
        <p:nvSpPr>
          <p:cNvPr id="98" name="矩形 8">
            <a:extLst>
              <a:ext uri="{FF2B5EF4-FFF2-40B4-BE49-F238E27FC236}">
                <a16:creationId xmlns:a16="http://schemas.microsoft.com/office/drawing/2014/main" id="{443D4118-91AF-FA69-BAE2-9202FD702DAF}"/>
              </a:ext>
            </a:extLst>
          </p:cNvPr>
          <p:cNvSpPr/>
          <p:nvPr/>
        </p:nvSpPr>
        <p:spPr>
          <a:xfrm>
            <a:off x="87019" y="4117468"/>
            <a:ext cx="8959273" cy="23594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002E2B2-0DD1-D104-E7F6-EB4DDD0113EE}"/>
              </a:ext>
            </a:extLst>
          </p:cNvPr>
          <p:cNvGrpSpPr/>
          <p:nvPr/>
        </p:nvGrpSpPr>
        <p:grpSpPr>
          <a:xfrm>
            <a:off x="4469456" y="5017636"/>
            <a:ext cx="4089464" cy="729378"/>
            <a:chOff x="4469456" y="4573882"/>
            <a:chExt cx="4089464" cy="729378"/>
          </a:xfrm>
        </p:grpSpPr>
        <p:cxnSp>
          <p:nvCxnSpPr>
            <p:cNvPr id="99" name="直接连接符 36">
              <a:extLst>
                <a:ext uri="{FF2B5EF4-FFF2-40B4-BE49-F238E27FC236}">
                  <a16:creationId xmlns:a16="http://schemas.microsoft.com/office/drawing/2014/main" id="{A22A2ECA-353C-6839-7557-E0AE24F8AC3C}"/>
                </a:ext>
              </a:extLst>
            </p:cNvPr>
            <p:cNvCxnSpPr>
              <a:cxnSpLocks/>
            </p:cNvCxnSpPr>
            <p:nvPr/>
          </p:nvCxnSpPr>
          <p:spPr>
            <a:xfrm>
              <a:off x="7663698" y="4932930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36">
              <a:extLst>
                <a:ext uri="{FF2B5EF4-FFF2-40B4-BE49-F238E27FC236}">
                  <a16:creationId xmlns:a16="http://schemas.microsoft.com/office/drawing/2014/main" id="{055C423D-E5C2-474B-A59C-2062D710CA7C}"/>
                </a:ext>
              </a:extLst>
            </p:cNvPr>
            <p:cNvCxnSpPr>
              <a:cxnSpLocks/>
            </p:cNvCxnSpPr>
            <p:nvPr/>
          </p:nvCxnSpPr>
          <p:spPr>
            <a:xfrm>
              <a:off x="4469456" y="4986141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36">
              <a:extLst>
                <a:ext uri="{FF2B5EF4-FFF2-40B4-BE49-F238E27FC236}">
                  <a16:creationId xmlns:a16="http://schemas.microsoft.com/office/drawing/2014/main" id="{62273124-03EF-F771-07B8-87B5C058A113}"/>
                </a:ext>
              </a:extLst>
            </p:cNvPr>
            <p:cNvCxnSpPr>
              <a:cxnSpLocks/>
            </p:cNvCxnSpPr>
            <p:nvPr/>
          </p:nvCxnSpPr>
          <p:spPr>
            <a:xfrm>
              <a:off x="4820546" y="4986141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36">
              <a:extLst>
                <a:ext uri="{FF2B5EF4-FFF2-40B4-BE49-F238E27FC236}">
                  <a16:creationId xmlns:a16="http://schemas.microsoft.com/office/drawing/2014/main" id="{4E99BF4A-D41C-9958-390F-AE53E71A10F2}"/>
                </a:ext>
              </a:extLst>
            </p:cNvPr>
            <p:cNvCxnSpPr>
              <a:cxnSpLocks/>
            </p:cNvCxnSpPr>
            <p:nvPr/>
          </p:nvCxnSpPr>
          <p:spPr>
            <a:xfrm>
              <a:off x="5188079" y="5290273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36">
              <a:extLst>
                <a:ext uri="{FF2B5EF4-FFF2-40B4-BE49-F238E27FC236}">
                  <a16:creationId xmlns:a16="http://schemas.microsoft.com/office/drawing/2014/main" id="{D9AE6D6B-2D1F-7B2A-F5C8-AAEE051BA23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116" y="5303260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36">
              <a:extLst>
                <a:ext uri="{FF2B5EF4-FFF2-40B4-BE49-F238E27FC236}">
                  <a16:creationId xmlns:a16="http://schemas.microsoft.com/office/drawing/2014/main" id="{1D52D5D6-2D61-1ECB-0940-59FD7F1CD08E}"/>
                </a:ext>
              </a:extLst>
            </p:cNvPr>
            <p:cNvCxnSpPr>
              <a:cxnSpLocks/>
            </p:cNvCxnSpPr>
            <p:nvPr/>
          </p:nvCxnSpPr>
          <p:spPr>
            <a:xfrm>
              <a:off x="6962099" y="4573882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36">
              <a:extLst>
                <a:ext uri="{FF2B5EF4-FFF2-40B4-BE49-F238E27FC236}">
                  <a16:creationId xmlns:a16="http://schemas.microsoft.com/office/drawing/2014/main" id="{36C01AB1-9F20-67A6-E0B6-F07840EB26C1}"/>
                </a:ext>
              </a:extLst>
            </p:cNvPr>
            <p:cNvCxnSpPr>
              <a:cxnSpLocks/>
            </p:cNvCxnSpPr>
            <p:nvPr/>
          </p:nvCxnSpPr>
          <p:spPr>
            <a:xfrm>
              <a:off x="7350316" y="4966139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36">
              <a:extLst>
                <a:ext uri="{FF2B5EF4-FFF2-40B4-BE49-F238E27FC236}">
                  <a16:creationId xmlns:a16="http://schemas.microsoft.com/office/drawing/2014/main" id="{49F803BF-B692-29A9-20F2-C3A62D86E607}"/>
                </a:ext>
              </a:extLst>
            </p:cNvPr>
            <p:cNvCxnSpPr>
              <a:cxnSpLocks/>
            </p:cNvCxnSpPr>
            <p:nvPr/>
          </p:nvCxnSpPr>
          <p:spPr>
            <a:xfrm>
              <a:off x="7969637" y="5264960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36">
              <a:extLst>
                <a:ext uri="{FF2B5EF4-FFF2-40B4-BE49-F238E27FC236}">
                  <a16:creationId xmlns:a16="http://schemas.microsoft.com/office/drawing/2014/main" id="{81DA0756-B075-9DBF-6895-14B2A6920EE3}"/>
                </a:ext>
              </a:extLst>
            </p:cNvPr>
            <p:cNvCxnSpPr>
              <a:cxnSpLocks/>
            </p:cNvCxnSpPr>
            <p:nvPr/>
          </p:nvCxnSpPr>
          <p:spPr>
            <a:xfrm>
              <a:off x="8288150" y="5171290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E715CDC-4AFD-258C-5FA8-7069565481E5}"/>
              </a:ext>
            </a:extLst>
          </p:cNvPr>
          <p:cNvGrpSpPr/>
          <p:nvPr/>
        </p:nvGrpSpPr>
        <p:grpSpPr>
          <a:xfrm>
            <a:off x="170288" y="4956223"/>
            <a:ext cx="8769142" cy="566686"/>
            <a:chOff x="170288" y="4842923"/>
            <a:chExt cx="8769142" cy="566686"/>
          </a:xfrm>
        </p:grpSpPr>
        <p:cxnSp>
          <p:nvCxnSpPr>
            <p:cNvPr id="100" name="直接连接符 10">
              <a:extLst>
                <a:ext uri="{FF2B5EF4-FFF2-40B4-BE49-F238E27FC236}">
                  <a16:creationId xmlns:a16="http://schemas.microsoft.com/office/drawing/2014/main" id="{787A3FA0-CF9A-A8C8-4512-57177964E00B}"/>
                </a:ext>
              </a:extLst>
            </p:cNvPr>
            <p:cNvCxnSpPr>
              <a:cxnSpLocks/>
            </p:cNvCxnSpPr>
            <p:nvPr/>
          </p:nvCxnSpPr>
          <p:spPr>
            <a:xfrm>
              <a:off x="7663698" y="4853313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">
              <a:extLst>
                <a:ext uri="{FF2B5EF4-FFF2-40B4-BE49-F238E27FC236}">
                  <a16:creationId xmlns:a16="http://schemas.microsoft.com/office/drawing/2014/main" id="{65AF98B1-911C-FA17-7223-CE1692CEAC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288" y="5284177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">
              <a:extLst>
                <a:ext uri="{FF2B5EF4-FFF2-40B4-BE49-F238E27FC236}">
                  <a16:creationId xmlns:a16="http://schemas.microsoft.com/office/drawing/2014/main" id="{4E131544-660E-E581-45FA-C79F3D9DC5D7}"/>
                </a:ext>
              </a:extLst>
            </p:cNvPr>
            <p:cNvCxnSpPr>
              <a:cxnSpLocks/>
            </p:cNvCxnSpPr>
            <p:nvPr/>
          </p:nvCxnSpPr>
          <p:spPr>
            <a:xfrm>
              <a:off x="1859316" y="4946870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0">
              <a:extLst>
                <a:ext uri="{FF2B5EF4-FFF2-40B4-BE49-F238E27FC236}">
                  <a16:creationId xmlns:a16="http://schemas.microsoft.com/office/drawing/2014/main" id="{975A5A16-0B6D-5583-8278-BCD79D8C26C7}"/>
                </a:ext>
              </a:extLst>
            </p:cNvPr>
            <p:cNvCxnSpPr>
              <a:cxnSpLocks/>
            </p:cNvCxnSpPr>
            <p:nvPr/>
          </p:nvCxnSpPr>
          <p:spPr>
            <a:xfrm>
              <a:off x="2217656" y="4968322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0">
              <a:extLst>
                <a:ext uri="{FF2B5EF4-FFF2-40B4-BE49-F238E27FC236}">
                  <a16:creationId xmlns:a16="http://schemas.microsoft.com/office/drawing/2014/main" id="{4223C415-0C6A-C4E7-66DE-5DD56C8CB1E0}"/>
                </a:ext>
              </a:extLst>
            </p:cNvPr>
            <p:cNvCxnSpPr>
              <a:cxnSpLocks/>
            </p:cNvCxnSpPr>
            <p:nvPr/>
          </p:nvCxnSpPr>
          <p:spPr>
            <a:xfrm>
              <a:off x="2558790" y="5014789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0">
              <a:extLst>
                <a:ext uri="{FF2B5EF4-FFF2-40B4-BE49-F238E27FC236}">
                  <a16:creationId xmlns:a16="http://schemas.microsoft.com/office/drawing/2014/main" id="{2A963086-EE16-C263-BCAB-AF2C8DC9D2C4}"/>
                </a:ext>
              </a:extLst>
            </p:cNvPr>
            <p:cNvCxnSpPr>
              <a:cxnSpLocks/>
            </p:cNvCxnSpPr>
            <p:nvPr/>
          </p:nvCxnSpPr>
          <p:spPr>
            <a:xfrm>
              <a:off x="2927137" y="5138288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0">
              <a:extLst>
                <a:ext uri="{FF2B5EF4-FFF2-40B4-BE49-F238E27FC236}">
                  <a16:creationId xmlns:a16="http://schemas.microsoft.com/office/drawing/2014/main" id="{0BDEE9AE-9AB0-59B9-D0F7-D91121152D2E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33" y="5327489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0">
              <a:extLst>
                <a:ext uri="{FF2B5EF4-FFF2-40B4-BE49-F238E27FC236}">
                  <a16:creationId xmlns:a16="http://schemas.microsoft.com/office/drawing/2014/main" id="{D23C2D8F-0D67-7CDA-929A-61446A33D75D}"/>
                </a:ext>
              </a:extLst>
            </p:cNvPr>
            <p:cNvCxnSpPr>
              <a:cxnSpLocks/>
            </p:cNvCxnSpPr>
            <p:nvPr/>
          </p:nvCxnSpPr>
          <p:spPr>
            <a:xfrm>
              <a:off x="3633922" y="5409609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0">
              <a:extLst>
                <a:ext uri="{FF2B5EF4-FFF2-40B4-BE49-F238E27FC236}">
                  <a16:creationId xmlns:a16="http://schemas.microsoft.com/office/drawing/2014/main" id="{69C0E148-E910-430C-64C5-D1E521FED141}"/>
                </a:ext>
              </a:extLst>
            </p:cNvPr>
            <p:cNvCxnSpPr>
              <a:cxnSpLocks/>
            </p:cNvCxnSpPr>
            <p:nvPr/>
          </p:nvCxnSpPr>
          <p:spPr>
            <a:xfrm>
              <a:off x="4820546" y="4883773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0">
              <a:extLst>
                <a:ext uri="{FF2B5EF4-FFF2-40B4-BE49-F238E27FC236}">
                  <a16:creationId xmlns:a16="http://schemas.microsoft.com/office/drawing/2014/main" id="{E9847BF0-81AD-E05B-57C2-52C5AA9AF327}"/>
                </a:ext>
              </a:extLst>
            </p:cNvPr>
            <p:cNvCxnSpPr>
              <a:cxnSpLocks/>
            </p:cNvCxnSpPr>
            <p:nvPr/>
          </p:nvCxnSpPr>
          <p:spPr>
            <a:xfrm>
              <a:off x="5194511" y="4873403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0">
              <a:extLst>
                <a:ext uri="{FF2B5EF4-FFF2-40B4-BE49-F238E27FC236}">
                  <a16:creationId xmlns:a16="http://schemas.microsoft.com/office/drawing/2014/main" id="{2276EAAF-7A06-D2BF-4BB8-A2F442DCDF4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116" y="5032275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0">
              <a:extLst>
                <a:ext uri="{FF2B5EF4-FFF2-40B4-BE49-F238E27FC236}">
                  <a16:creationId xmlns:a16="http://schemas.microsoft.com/office/drawing/2014/main" id="{D4879A84-70D5-D008-5B10-1A60E1A4E29D}"/>
                </a:ext>
              </a:extLst>
            </p:cNvPr>
            <p:cNvCxnSpPr>
              <a:cxnSpLocks/>
            </p:cNvCxnSpPr>
            <p:nvPr/>
          </p:nvCxnSpPr>
          <p:spPr>
            <a:xfrm>
              <a:off x="5928244" y="5071941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0">
              <a:extLst>
                <a:ext uri="{FF2B5EF4-FFF2-40B4-BE49-F238E27FC236}">
                  <a16:creationId xmlns:a16="http://schemas.microsoft.com/office/drawing/2014/main" id="{804A0DF1-BAE7-FC6E-D6E8-48701734A797}"/>
                </a:ext>
              </a:extLst>
            </p:cNvPr>
            <p:cNvCxnSpPr>
              <a:cxnSpLocks/>
            </p:cNvCxnSpPr>
            <p:nvPr/>
          </p:nvCxnSpPr>
          <p:spPr>
            <a:xfrm>
              <a:off x="6306432" y="5315809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0">
              <a:extLst>
                <a:ext uri="{FF2B5EF4-FFF2-40B4-BE49-F238E27FC236}">
                  <a16:creationId xmlns:a16="http://schemas.microsoft.com/office/drawing/2014/main" id="{E764EB5B-B138-D020-EA34-20696E87E6DF}"/>
                </a:ext>
              </a:extLst>
            </p:cNvPr>
            <p:cNvCxnSpPr>
              <a:cxnSpLocks/>
            </p:cNvCxnSpPr>
            <p:nvPr/>
          </p:nvCxnSpPr>
          <p:spPr>
            <a:xfrm>
              <a:off x="6646895" y="5389548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0">
              <a:extLst>
                <a:ext uri="{FF2B5EF4-FFF2-40B4-BE49-F238E27FC236}">
                  <a16:creationId xmlns:a16="http://schemas.microsoft.com/office/drawing/2014/main" id="{B0ED7404-F5B1-A0B7-3A7F-CAFEC242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969637" y="4867793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0">
              <a:extLst>
                <a:ext uri="{FF2B5EF4-FFF2-40B4-BE49-F238E27FC236}">
                  <a16:creationId xmlns:a16="http://schemas.microsoft.com/office/drawing/2014/main" id="{CBA29036-9CFC-7A43-DB8F-02757BF1339E}"/>
                </a:ext>
              </a:extLst>
            </p:cNvPr>
            <p:cNvCxnSpPr>
              <a:cxnSpLocks/>
            </p:cNvCxnSpPr>
            <p:nvPr/>
          </p:nvCxnSpPr>
          <p:spPr>
            <a:xfrm>
              <a:off x="8288150" y="4842923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0">
              <a:extLst>
                <a:ext uri="{FF2B5EF4-FFF2-40B4-BE49-F238E27FC236}">
                  <a16:creationId xmlns:a16="http://schemas.microsoft.com/office/drawing/2014/main" id="{316D43A5-4DE3-3831-23F6-143E90EB363B}"/>
                </a:ext>
              </a:extLst>
            </p:cNvPr>
            <p:cNvCxnSpPr>
              <a:cxnSpLocks/>
            </p:cNvCxnSpPr>
            <p:nvPr/>
          </p:nvCxnSpPr>
          <p:spPr>
            <a:xfrm>
              <a:off x="8668660" y="5033077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CE93C3D-D39A-A26A-39A3-73D3F5B42897}"/>
              </a:ext>
            </a:extLst>
          </p:cNvPr>
          <p:cNvCxnSpPr/>
          <p:nvPr/>
        </p:nvCxnSpPr>
        <p:spPr>
          <a:xfrm>
            <a:off x="1077511" y="1848041"/>
            <a:ext cx="11207" cy="1241152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E7B26F4-4AA3-5188-8214-DDEB09A07038}"/>
              </a:ext>
            </a:extLst>
          </p:cNvPr>
          <p:cNvCxnSpPr/>
          <p:nvPr/>
        </p:nvCxnSpPr>
        <p:spPr>
          <a:xfrm>
            <a:off x="3992784" y="1843124"/>
            <a:ext cx="11207" cy="1241152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27F3C5F7-FDB9-7D67-D6D9-F56A42D746E9}"/>
              </a:ext>
            </a:extLst>
          </p:cNvPr>
          <p:cNvCxnSpPr/>
          <p:nvPr/>
        </p:nvCxnSpPr>
        <p:spPr>
          <a:xfrm>
            <a:off x="6898219" y="1857876"/>
            <a:ext cx="11207" cy="1241152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D132408B-8514-3EEE-E289-B850681D34C5}"/>
              </a:ext>
            </a:extLst>
          </p:cNvPr>
          <p:cNvSpPr txBox="1"/>
          <p:nvPr/>
        </p:nvSpPr>
        <p:spPr>
          <a:xfrm>
            <a:off x="176089" y="2759805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9E48943-79A1-0108-89B7-A83AD8ACB660}"/>
              </a:ext>
            </a:extLst>
          </p:cNvPr>
          <p:cNvSpPr txBox="1"/>
          <p:nvPr/>
        </p:nvSpPr>
        <p:spPr>
          <a:xfrm>
            <a:off x="181233" y="201073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42DBA561-5214-EA66-FB02-B85BE5DC0DA9}"/>
              </a:ext>
            </a:extLst>
          </p:cNvPr>
          <p:cNvSpPr txBox="1"/>
          <p:nvPr/>
        </p:nvSpPr>
        <p:spPr>
          <a:xfrm>
            <a:off x="1156508" y="286378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8E872E9-C293-6D6A-4EF2-44CCB9147957}"/>
              </a:ext>
            </a:extLst>
          </p:cNvPr>
          <p:cNvSpPr txBox="1"/>
          <p:nvPr/>
        </p:nvSpPr>
        <p:spPr>
          <a:xfrm>
            <a:off x="476989" y="280412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128B9AA-C0F1-4406-190A-C470A4A29822}"/>
              </a:ext>
            </a:extLst>
          </p:cNvPr>
          <p:cNvSpPr txBox="1"/>
          <p:nvPr/>
        </p:nvSpPr>
        <p:spPr>
          <a:xfrm>
            <a:off x="489821" y="207152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8FEE6271-8780-FA80-DDA0-A83243363541}"/>
              </a:ext>
            </a:extLst>
          </p:cNvPr>
          <p:cNvSpPr txBox="1"/>
          <p:nvPr/>
        </p:nvSpPr>
        <p:spPr>
          <a:xfrm>
            <a:off x="765687" y="2397081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43392A92-D67E-FF47-BA91-67076E609040}"/>
              </a:ext>
            </a:extLst>
          </p:cNvPr>
          <p:cNvSpPr txBox="1"/>
          <p:nvPr/>
        </p:nvSpPr>
        <p:spPr>
          <a:xfrm>
            <a:off x="1133740" y="2334600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E8EC5359-187A-E841-E643-D84F7A09F430}"/>
              </a:ext>
            </a:extLst>
          </p:cNvPr>
          <p:cNvSpPr txBox="1"/>
          <p:nvPr/>
        </p:nvSpPr>
        <p:spPr>
          <a:xfrm>
            <a:off x="1147824" y="1761232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35BD0F5-F4D9-AC47-512E-2C44A4351149}"/>
              </a:ext>
            </a:extLst>
          </p:cNvPr>
          <p:cNvSpPr txBox="1"/>
          <p:nvPr/>
        </p:nvSpPr>
        <p:spPr>
          <a:xfrm>
            <a:off x="1533839" y="2552292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E4BC90E-A57F-1CA8-1AEF-99B7D51DFB95}"/>
              </a:ext>
            </a:extLst>
          </p:cNvPr>
          <p:cNvSpPr txBox="1"/>
          <p:nvPr/>
        </p:nvSpPr>
        <p:spPr>
          <a:xfrm>
            <a:off x="1533840" y="1783082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6EC6045D-AF10-CB38-C82C-138D7158CA80}"/>
              </a:ext>
            </a:extLst>
          </p:cNvPr>
          <p:cNvSpPr txBox="1"/>
          <p:nvPr/>
        </p:nvSpPr>
        <p:spPr>
          <a:xfrm>
            <a:off x="1886161" y="2445535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5F0C278E-69A5-CB0A-3002-791681791E4C}"/>
              </a:ext>
            </a:extLst>
          </p:cNvPr>
          <p:cNvSpPr txBox="1"/>
          <p:nvPr/>
        </p:nvSpPr>
        <p:spPr>
          <a:xfrm>
            <a:off x="1906027" y="178714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6DE65A2E-93BF-9964-1EB5-6048FFAF725D}"/>
              </a:ext>
            </a:extLst>
          </p:cNvPr>
          <p:cNvSpPr txBox="1"/>
          <p:nvPr/>
        </p:nvSpPr>
        <p:spPr>
          <a:xfrm>
            <a:off x="2250216" y="2516729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ABE10A70-20DD-8EF8-7CBD-E539E2090D30}"/>
              </a:ext>
            </a:extLst>
          </p:cNvPr>
          <p:cNvSpPr txBox="1"/>
          <p:nvPr/>
        </p:nvSpPr>
        <p:spPr>
          <a:xfrm>
            <a:off x="2260048" y="1849811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18527D0E-6670-0DE6-58B8-B00AFAB5A810}"/>
              </a:ext>
            </a:extLst>
          </p:cNvPr>
          <p:cNvSpPr txBox="1"/>
          <p:nvPr/>
        </p:nvSpPr>
        <p:spPr>
          <a:xfrm>
            <a:off x="2608804" y="2555410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ABA2B266-28CD-B110-8D61-B17CC56C0F25}"/>
              </a:ext>
            </a:extLst>
          </p:cNvPr>
          <p:cNvSpPr txBox="1"/>
          <p:nvPr/>
        </p:nvSpPr>
        <p:spPr>
          <a:xfrm>
            <a:off x="2608942" y="1870289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C4FD6C20-8228-AECC-C4AB-8967BEA555B6}"/>
              </a:ext>
            </a:extLst>
          </p:cNvPr>
          <p:cNvSpPr txBox="1"/>
          <p:nvPr/>
        </p:nvSpPr>
        <p:spPr>
          <a:xfrm>
            <a:off x="2983331" y="262971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2B69B144-89C8-C049-724B-ABC934F40B9D}"/>
              </a:ext>
            </a:extLst>
          </p:cNvPr>
          <p:cNvSpPr txBox="1"/>
          <p:nvPr/>
        </p:nvSpPr>
        <p:spPr>
          <a:xfrm>
            <a:off x="2993207" y="192981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C2BBD8BB-7C23-50D2-E76D-FE352AF56DBB}"/>
              </a:ext>
            </a:extLst>
          </p:cNvPr>
          <p:cNvSpPr txBox="1"/>
          <p:nvPr/>
        </p:nvSpPr>
        <p:spPr>
          <a:xfrm>
            <a:off x="3667698" y="2886401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E206CF8-0BF5-EECD-7AD4-80D51A9F3B2B}"/>
              </a:ext>
            </a:extLst>
          </p:cNvPr>
          <p:cNvSpPr txBox="1"/>
          <p:nvPr/>
        </p:nvSpPr>
        <p:spPr>
          <a:xfrm>
            <a:off x="3670698" y="213855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A0D5D77C-3961-982E-F615-D32C139F3052}"/>
              </a:ext>
            </a:extLst>
          </p:cNvPr>
          <p:cNvSpPr txBox="1"/>
          <p:nvPr/>
        </p:nvSpPr>
        <p:spPr>
          <a:xfrm>
            <a:off x="3328688" y="2822585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8087FC4-4D08-C0F4-ABFB-936CBA921BD0}"/>
              </a:ext>
            </a:extLst>
          </p:cNvPr>
          <p:cNvSpPr txBox="1"/>
          <p:nvPr/>
        </p:nvSpPr>
        <p:spPr>
          <a:xfrm>
            <a:off x="3331688" y="2074741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78125346-F8C3-DA44-5DD5-DD149CBF02FC}"/>
              </a:ext>
            </a:extLst>
          </p:cNvPr>
          <p:cNvSpPr txBox="1"/>
          <p:nvPr/>
        </p:nvSpPr>
        <p:spPr>
          <a:xfrm>
            <a:off x="4056709" y="2720839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5F93799F-130F-CBD5-B85B-E7C597EE7FBF}"/>
              </a:ext>
            </a:extLst>
          </p:cNvPr>
          <p:cNvSpPr txBox="1"/>
          <p:nvPr/>
        </p:nvSpPr>
        <p:spPr>
          <a:xfrm>
            <a:off x="4063525" y="209353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4C0A6B5B-F72D-FA1E-A5A1-C5160A716DFF}"/>
              </a:ext>
            </a:extLst>
          </p:cNvPr>
          <p:cNvSpPr txBox="1"/>
          <p:nvPr/>
        </p:nvSpPr>
        <p:spPr>
          <a:xfrm>
            <a:off x="4455729" y="275277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B371C2F6-2647-672B-EB71-27EBF284E38B}"/>
              </a:ext>
            </a:extLst>
          </p:cNvPr>
          <p:cNvSpPr txBox="1"/>
          <p:nvPr/>
        </p:nvSpPr>
        <p:spPr>
          <a:xfrm>
            <a:off x="4447309" y="2324251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A073B86-3A42-BAFB-97BB-8326238FBBEB}"/>
              </a:ext>
            </a:extLst>
          </p:cNvPr>
          <p:cNvSpPr txBox="1"/>
          <p:nvPr/>
        </p:nvSpPr>
        <p:spPr>
          <a:xfrm>
            <a:off x="4455541" y="1800153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69621E4-0815-9E5E-7C1C-EA188F1999C3}"/>
              </a:ext>
            </a:extLst>
          </p:cNvPr>
          <p:cNvSpPr txBox="1"/>
          <p:nvPr/>
        </p:nvSpPr>
        <p:spPr>
          <a:xfrm>
            <a:off x="4821539" y="2914885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75E5632A-5194-520B-7BFA-827B9C03BBA0}"/>
              </a:ext>
            </a:extLst>
          </p:cNvPr>
          <p:cNvSpPr txBox="1"/>
          <p:nvPr/>
        </p:nvSpPr>
        <p:spPr>
          <a:xfrm>
            <a:off x="4820608" y="242315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23F68F86-A517-BF63-0AC4-E0F60575714E}"/>
              </a:ext>
            </a:extLst>
          </p:cNvPr>
          <p:cNvSpPr txBox="1"/>
          <p:nvPr/>
        </p:nvSpPr>
        <p:spPr>
          <a:xfrm>
            <a:off x="4821364" y="1758831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4F152B31-0240-BEE0-DAB7-9FE15556ED24}"/>
              </a:ext>
            </a:extLst>
          </p:cNvPr>
          <p:cNvSpPr txBox="1"/>
          <p:nvPr/>
        </p:nvSpPr>
        <p:spPr>
          <a:xfrm>
            <a:off x="5202756" y="2921645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2EDEF07-4602-3DD7-6116-8B31D455E6EC}"/>
              </a:ext>
            </a:extLst>
          </p:cNvPr>
          <p:cNvSpPr txBox="1"/>
          <p:nvPr/>
        </p:nvSpPr>
        <p:spPr>
          <a:xfrm>
            <a:off x="5192547" y="2454013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4539D577-6FFA-F8DD-40E8-C86A36D0BFA6}"/>
              </a:ext>
            </a:extLst>
          </p:cNvPr>
          <p:cNvSpPr txBox="1"/>
          <p:nvPr/>
        </p:nvSpPr>
        <p:spPr>
          <a:xfrm>
            <a:off x="5202581" y="1814752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6ACF3870-2869-98DF-9A18-42352FB0C009}"/>
              </a:ext>
            </a:extLst>
          </p:cNvPr>
          <p:cNvSpPr txBox="1"/>
          <p:nvPr/>
        </p:nvSpPr>
        <p:spPr>
          <a:xfrm>
            <a:off x="5591767" y="259042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8FCED8E9-F9D7-C8AC-3D9C-A7BA268D0088}"/>
              </a:ext>
            </a:extLst>
          </p:cNvPr>
          <p:cNvSpPr txBox="1"/>
          <p:nvPr/>
        </p:nvSpPr>
        <p:spPr>
          <a:xfrm>
            <a:off x="5592887" y="1891260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0B186E3C-2CA2-63B5-3BCB-DDD1079C928B}"/>
              </a:ext>
            </a:extLst>
          </p:cNvPr>
          <p:cNvSpPr txBox="1"/>
          <p:nvPr/>
        </p:nvSpPr>
        <p:spPr>
          <a:xfrm>
            <a:off x="5942349" y="2775522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90E25ECB-D761-9F44-FF90-20D59B9CD8A3}"/>
              </a:ext>
            </a:extLst>
          </p:cNvPr>
          <p:cNvSpPr txBox="1"/>
          <p:nvPr/>
        </p:nvSpPr>
        <p:spPr>
          <a:xfrm>
            <a:off x="5947493" y="206455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8B9E56DF-A18A-726B-D6E5-362600725AA0}"/>
              </a:ext>
            </a:extLst>
          </p:cNvPr>
          <p:cNvSpPr txBox="1"/>
          <p:nvPr/>
        </p:nvSpPr>
        <p:spPr>
          <a:xfrm>
            <a:off x="6270903" y="2830513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0550BF9C-C312-23D9-F51D-F2B342404A81}"/>
              </a:ext>
            </a:extLst>
          </p:cNvPr>
          <p:cNvSpPr txBox="1"/>
          <p:nvPr/>
        </p:nvSpPr>
        <p:spPr>
          <a:xfrm>
            <a:off x="6273903" y="2108725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3E38A928-99E5-2E94-3923-9234FC267772}"/>
              </a:ext>
            </a:extLst>
          </p:cNvPr>
          <p:cNvSpPr txBox="1"/>
          <p:nvPr/>
        </p:nvSpPr>
        <p:spPr>
          <a:xfrm>
            <a:off x="6619977" y="236388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787A0544-91D7-5947-09E8-AEAB7DE78C9B}"/>
              </a:ext>
            </a:extLst>
          </p:cNvPr>
          <p:cNvSpPr txBox="1"/>
          <p:nvPr/>
        </p:nvSpPr>
        <p:spPr>
          <a:xfrm>
            <a:off x="6962922" y="2543006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D7E601FA-0182-88AE-540D-3D1FD10BD725}"/>
              </a:ext>
            </a:extLst>
          </p:cNvPr>
          <p:cNvSpPr txBox="1"/>
          <p:nvPr/>
        </p:nvSpPr>
        <p:spPr>
          <a:xfrm>
            <a:off x="6972864" y="184042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7CA3CA4-2B97-6854-25FE-844DA261492E}"/>
              </a:ext>
            </a:extLst>
          </p:cNvPr>
          <p:cNvSpPr txBox="1"/>
          <p:nvPr/>
        </p:nvSpPr>
        <p:spPr>
          <a:xfrm>
            <a:off x="7341030" y="2684710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2A92885-E390-993E-3E25-44BC375D6E7E}"/>
              </a:ext>
            </a:extLst>
          </p:cNvPr>
          <p:cNvSpPr txBox="1"/>
          <p:nvPr/>
        </p:nvSpPr>
        <p:spPr>
          <a:xfrm>
            <a:off x="7329282" y="2053306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F8EAAFD0-15E3-7AAF-AD14-C846EB720724}"/>
              </a:ext>
            </a:extLst>
          </p:cNvPr>
          <p:cNvSpPr txBox="1"/>
          <p:nvPr/>
        </p:nvSpPr>
        <p:spPr>
          <a:xfrm>
            <a:off x="7640190" y="267816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1C94E229-6BC1-1FA6-3DBD-430CBD1F8F96}"/>
              </a:ext>
            </a:extLst>
          </p:cNvPr>
          <p:cNvSpPr txBox="1"/>
          <p:nvPr/>
        </p:nvSpPr>
        <p:spPr>
          <a:xfrm>
            <a:off x="7639484" y="217858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8EEBEDE6-2218-1A7D-5D71-800C6CF3D21F}"/>
              </a:ext>
            </a:extLst>
          </p:cNvPr>
          <p:cNvSpPr txBox="1"/>
          <p:nvPr/>
        </p:nvSpPr>
        <p:spPr>
          <a:xfrm>
            <a:off x="7947944" y="288994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64F89747-0F2F-738C-7D91-2BB29605AB4C}"/>
              </a:ext>
            </a:extLst>
          </p:cNvPr>
          <p:cNvSpPr txBox="1"/>
          <p:nvPr/>
        </p:nvSpPr>
        <p:spPr>
          <a:xfrm>
            <a:off x="7947120" y="2326536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B9575EC2-B8F5-C2C6-38C4-94C2A3408310}"/>
              </a:ext>
            </a:extLst>
          </p:cNvPr>
          <p:cNvSpPr txBox="1"/>
          <p:nvPr/>
        </p:nvSpPr>
        <p:spPr>
          <a:xfrm>
            <a:off x="7947121" y="1719420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F54DFF92-7565-AEA3-C596-569E745E02F7}"/>
              </a:ext>
            </a:extLst>
          </p:cNvPr>
          <p:cNvSpPr txBox="1"/>
          <p:nvPr/>
        </p:nvSpPr>
        <p:spPr>
          <a:xfrm>
            <a:off x="8290466" y="283906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92D02D5F-6430-5EBD-738B-4C224CD53D58}"/>
              </a:ext>
            </a:extLst>
          </p:cNvPr>
          <p:cNvSpPr txBox="1"/>
          <p:nvPr/>
        </p:nvSpPr>
        <p:spPr>
          <a:xfrm>
            <a:off x="8289642" y="2368569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6461F7D9-BBBE-58D7-B81B-4AC5B7FBC95E}"/>
              </a:ext>
            </a:extLst>
          </p:cNvPr>
          <p:cNvSpPr txBox="1"/>
          <p:nvPr/>
        </p:nvSpPr>
        <p:spPr>
          <a:xfrm>
            <a:off x="8289643" y="1786525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D10F7A99-5EE1-4EB7-146F-5BBC762260F9}"/>
              </a:ext>
            </a:extLst>
          </p:cNvPr>
          <p:cNvSpPr txBox="1"/>
          <p:nvPr/>
        </p:nvSpPr>
        <p:spPr>
          <a:xfrm>
            <a:off x="8692869" y="293672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339E51F1-C58A-4167-E2FD-1DCDF4172D6C}"/>
              </a:ext>
            </a:extLst>
          </p:cNvPr>
          <p:cNvSpPr txBox="1"/>
          <p:nvPr/>
        </p:nvSpPr>
        <p:spPr>
          <a:xfrm>
            <a:off x="8692045" y="2503345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7C84C29E-00F3-09FA-38FE-2CA36A0CC42B}"/>
              </a:ext>
            </a:extLst>
          </p:cNvPr>
          <p:cNvSpPr txBox="1"/>
          <p:nvPr/>
        </p:nvSpPr>
        <p:spPr>
          <a:xfrm>
            <a:off x="8692046" y="1823226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4A83ACF-D744-5DEE-2193-07C530AAD1C8}"/>
              </a:ext>
            </a:extLst>
          </p:cNvPr>
          <p:cNvSpPr txBox="1"/>
          <p:nvPr/>
        </p:nvSpPr>
        <p:spPr>
          <a:xfrm>
            <a:off x="183205" y="547070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C016B129-BFCD-5094-27A3-69417382BE6D}"/>
              </a:ext>
            </a:extLst>
          </p:cNvPr>
          <p:cNvSpPr txBox="1"/>
          <p:nvPr/>
        </p:nvSpPr>
        <p:spPr>
          <a:xfrm>
            <a:off x="181233" y="4790249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D67657AB-DADC-1C9D-2B9A-9DE5488FD275}"/>
              </a:ext>
            </a:extLst>
          </p:cNvPr>
          <p:cNvSpPr txBox="1"/>
          <p:nvPr/>
        </p:nvSpPr>
        <p:spPr>
          <a:xfrm>
            <a:off x="1130554" y="554885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609D698D-1E0E-4295-AEEE-52F949F1A990}"/>
              </a:ext>
            </a:extLst>
          </p:cNvPr>
          <p:cNvSpPr txBox="1"/>
          <p:nvPr/>
        </p:nvSpPr>
        <p:spPr>
          <a:xfrm>
            <a:off x="484470" y="549096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1B4F245D-9585-76C9-A109-9EBBBC9EC48A}"/>
              </a:ext>
            </a:extLst>
          </p:cNvPr>
          <p:cNvSpPr txBox="1"/>
          <p:nvPr/>
        </p:nvSpPr>
        <p:spPr>
          <a:xfrm>
            <a:off x="489821" y="4835796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5AEFC1C1-FFF5-AC3E-401F-347826CB1A1C}"/>
              </a:ext>
            </a:extLst>
          </p:cNvPr>
          <p:cNvSpPr txBox="1"/>
          <p:nvPr/>
        </p:nvSpPr>
        <p:spPr>
          <a:xfrm>
            <a:off x="765687" y="5153733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2804BED-8DB1-9410-F748-86C2E03B3DF2}"/>
              </a:ext>
            </a:extLst>
          </p:cNvPr>
          <p:cNvSpPr txBox="1"/>
          <p:nvPr/>
        </p:nvSpPr>
        <p:spPr>
          <a:xfrm>
            <a:off x="1125387" y="5143989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DBAD9E89-AC12-89DA-756F-C320B1B05BE8}"/>
              </a:ext>
            </a:extLst>
          </p:cNvPr>
          <p:cNvSpPr txBox="1"/>
          <p:nvPr/>
        </p:nvSpPr>
        <p:spPr>
          <a:xfrm>
            <a:off x="1133551" y="455517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31E4D3C8-87F2-8F53-470C-45189A6F947B}"/>
              </a:ext>
            </a:extLst>
          </p:cNvPr>
          <p:cNvSpPr txBox="1"/>
          <p:nvPr/>
        </p:nvSpPr>
        <p:spPr>
          <a:xfrm>
            <a:off x="1524565" y="5313575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FB6B2D45-1C45-DBBC-8973-B45CF7767F0B}"/>
              </a:ext>
            </a:extLst>
          </p:cNvPr>
          <p:cNvSpPr txBox="1"/>
          <p:nvPr/>
        </p:nvSpPr>
        <p:spPr>
          <a:xfrm>
            <a:off x="1523885" y="4577652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BFA77E51-08B8-D36C-174B-A838B822E48E}"/>
              </a:ext>
            </a:extLst>
          </p:cNvPr>
          <p:cNvSpPr txBox="1"/>
          <p:nvPr/>
        </p:nvSpPr>
        <p:spPr>
          <a:xfrm>
            <a:off x="1867022" y="528430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3C023719-4A43-90A2-5A58-41605848D96B}"/>
              </a:ext>
            </a:extLst>
          </p:cNvPr>
          <p:cNvSpPr txBox="1"/>
          <p:nvPr/>
        </p:nvSpPr>
        <p:spPr>
          <a:xfrm>
            <a:off x="1874973" y="4547122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9F8F518-9830-2807-AA95-B7EC6C024F02}"/>
              </a:ext>
            </a:extLst>
          </p:cNvPr>
          <p:cNvSpPr txBox="1"/>
          <p:nvPr/>
        </p:nvSpPr>
        <p:spPr>
          <a:xfrm>
            <a:off x="2231270" y="5289743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1414324-0A90-28B6-B5A4-942EE34D231D}"/>
              </a:ext>
            </a:extLst>
          </p:cNvPr>
          <p:cNvSpPr txBox="1"/>
          <p:nvPr/>
        </p:nvSpPr>
        <p:spPr>
          <a:xfrm>
            <a:off x="2242596" y="462251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FB123687-F63F-D22B-98C7-FA2579127B73}"/>
              </a:ext>
            </a:extLst>
          </p:cNvPr>
          <p:cNvSpPr txBox="1"/>
          <p:nvPr/>
        </p:nvSpPr>
        <p:spPr>
          <a:xfrm>
            <a:off x="2567872" y="5332751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1E8FAE79-B65D-B8E7-A711-5ACBABAE983F}"/>
              </a:ext>
            </a:extLst>
          </p:cNvPr>
          <p:cNvSpPr txBox="1"/>
          <p:nvPr/>
        </p:nvSpPr>
        <p:spPr>
          <a:xfrm>
            <a:off x="2570674" y="464518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ABF8EF7-0F9D-2061-19DF-559C580D16DB}"/>
              </a:ext>
            </a:extLst>
          </p:cNvPr>
          <p:cNvSpPr txBox="1"/>
          <p:nvPr/>
        </p:nvSpPr>
        <p:spPr>
          <a:xfrm>
            <a:off x="2944033" y="5401203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10493F4-2A6E-F83D-4A4E-A0E3ED168F69}"/>
              </a:ext>
            </a:extLst>
          </p:cNvPr>
          <p:cNvSpPr txBox="1"/>
          <p:nvPr/>
        </p:nvSpPr>
        <p:spPr>
          <a:xfrm>
            <a:off x="2951438" y="470407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2E93F482-8619-AB48-9062-229358ED0FD2}"/>
              </a:ext>
            </a:extLst>
          </p:cNvPr>
          <p:cNvSpPr txBox="1"/>
          <p:nvPr/>
        </p:nvSpPr>
        <p:spPr>
          <a:xfrm>
            <a:off x="3651569" y="5518213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E420FE65-E4E3-DB18-1C1B-9148A36A27DE}"/>
              </a:ext>
            </a:extLst>
          </p:cNvPr>
          <p:cNvSpPr txBox="1"/>
          <p:nvPr/>
        </p:nvSpPr>
        <p:spPr>
          <a:xfrm>
            <a:off x="3654556" y="4864940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70F51F4A-244F-A533-088B-7157EAB2B5E1}"/>
              </a:ext>
            </a:extLst>
          </p:cNvPr>
          <p:cNvSpPr txBox="1"/>
          <p:nvPr/>
        </p:nvSpPr>
        <p:spPr>
          <a:xfrm>
            <a:off x="3298833" y="5505460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FBDEAC0F-3181-70CB-EEB0-7636A74A4AAC}"/>
              </a:ext>
            </a:extLst>
          </p:cNvPr>
          <p:cNvSpPr txBox="1"/>
          <p:nvPr/>
        </p:nvSpPr>
        <p:spPr>
          <a:xfrm>
            <a:off x="3293235" y="4823902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17DA5BE9-E6A6-16B6-A385-EC089C146B79}"/>
              </a:ext>
            </a:extLst>
          </p:cNvPr>
          <p:cNvSpPr txBox="1"/>
          <p:nvPr/>
        </p:nvSpPr>
        <p:spPr>
          <a:xfrm>
            <a:off x="4049448" y="5062216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29DAF0AC-C10E-C793-8901-E584ABB726B0}"/>
              </a:ext>
            </a:extLst>
          </p:cNvPr>
          <p:cNvSpPr txBox="1"/>
          <p:nvPr/>
        </p:nvSpPr>
        <p:spPr>
          <a:xfrm>
            <a:off x="4477239" y="546130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C13E2998-5037-C188-15C6-EF533154386B}"/>
              </a:ext>
            </a:extLst>
          </p:cNvPr>
          <p:cNvSpPr txBox="1"/>
          <p:nvPr/>
        </p:nvSpPr>
        <p:spPr>
          <a:xfrm>
            <a:off x="4477991" y="485230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436B62CB-D13F-20B9-4E17-3E22ED859890}"/>
              </a:ext>
            </a:extLst>
          </p:cNvPr>
          <p:cNvSpPr txBox="1"/>
          <p:nvPr/>
        </p:nvSpPr>
        <p:spPr>
          <a:xfrm>
            <a:off x="4837702" y="546786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8FABEE69-9A29-598E-4F46-7FB676FB0031}"/>
              </a:ext>
            </a:extLst>
          </p:cNvPr>
          <p:cNvSpPr txBox="1"/>
          <p:nvPr/>
        </p:nvSpPr>
        <p:spPr>
          <a:xfrm>
            <a:off x="4826180" y="4994695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34E6098-A46B-CBFE-1BB9-9D173BAEDFE5}"/>
              </a:ext>
            </a:extLst>
          </p:cNvPr>
          <p:cNvSpPr txBox="1"/>
          <p:nvPr/>
        </p:nvSpPr>
        <p:spPr>
          <a:xfrm>
            <a:off x="4831371" y="4566639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607C1D0A-1854-5132-2FEC-7F561861993C}"/>
              </a:ext>
            </a:extLst>
          </p:cNvPr>
          <p:cNvSpPr txBox="1"/>
          <p:nvPr/>
        </p:nvSpPr>
        <p:spPr>
          <a:xfrm>
            <a:off x="5192547" y="5214461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D7499600-BBCF-D9E8-36B4-AA2CC35DB3EE}"/>
              </a:ext>
            </a:extLst>
          </p:cNvPr>
          <p:cNvSpPr txBox="1"/>
          <p:nvPr/>
        </p:nvSpPr>
        <p:spPr>
          <a:xfrm>
            <a:off x="5211829" y="455879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20134D2-8074-D504-B728-CFC3BDC5C1CB}"/>
              </a:ext>
            </a:extLst>
          </p:cNvPr>
          <p:cNvSpPr txBox="1"/>
          <p:nvPr/>
        </p:nvSpPr>
        <p:spPr>
          <a:xfrm>
            <a:off x="5591767" y="528070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D852D50-7804-7696-6C26-5F6249E60DEA}"/>
              </a:ext>
            </a:extLst>
          </p:cNvPr>
          <p:cNvSpPr txBox="1"/>
          <p:nvPr/>
        </p:nvSpPr>
        <p:spPr>
          <a:xfrm>
            <a:off x="5594402" y="4596309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E03355FD-3C32-6777-6048-E4A2C45B2EEF}"/>
              </a:ext>
            </a:extLst>
          </p:cNvPr>
          <p:cNvSpPr txBox="1"/>
          <p:nvPr/>
        </p:nvSpPr>
        <p:spPr>
          <a:xfrm>
            <a:off x="5924485" y="537674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E5CD8677-2A03-9679-73BE-8ED402640EED}"/>
              </a:ext>
            </a:extLst>
          </p:cNvPr>
          <p:cNvSpPr txBox="1"/>
          <p:nvPr/>
        </p:nvSpPr>
        <p:spPr>
          <a:xfrm>
            <a:off x="5934978" y="4691952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98FEBD57-FCB6-7B64-EE25-227C4A4710C9}"/>
              </a:ext>
            </a:extLst>
          </p:cNvPr>
          <p:cNvSpPr txBox="1"/>
          <p:nvPr/>
        </p:nvSpPr>
        <p:spPr>
          <a:xfrm>
            <a:off x="6307990" y="5485440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980159BC-B841-428B-A10F-DBED8AB0D742}"/>
              </a:ext>
            </a:extLst>
          </p:cNvPr>
          <p:cNvSpPr txBox="1"/>
          <p:nvPr/>
        </p:nvSpPr>
        <p:spPr>
          <a:xfrm>
            <a:off x="6289366" y="4862706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F80F3EE5-87E7-472F-A0E3-456119E72441}"/>
              </a:ext>
            </a:extLst>
          </p:cNvPr>
          <p:cNvSpPr txBox="1"/>
          <p:nvPr/>
        </p:nvSpPr>
        <p:spPr>
          <a:xfrm>
            <a:off x="6964416" y="522828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9DD5CC38-2179-52E3-12F9-1CDA94853316}"/>
              </a:ext>
            </a:extLst>
          </p:cNvPr>
          <p:cNvSpPr txBox="1"/>
          <p:nvPr/>
        </p:nvSpPr>
        <p:spPr>
          <a:xfrm>
            <a:off x="6971188" y="464064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5EBEA29-EE8E-B366-C811-8399C1EF85A3}"/>
              </a:ext>
            </a:extLst>
          </p:cNvPr>
          <p:cNvSpPr txBox="1"/>
          <p:nvPr/>
        </p:nvSpPr>
        <p:spPr>
          <a:xfrm>
            <a:off x="7351298" y="545409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59480687-7EC9-5868-F151-6E868705C308}"/>
              </a:ext>
            </a:extLst>
          </p:cNvPr>
          <p:cNvSpPr txBox="1"/>
          <p:nvPr/>
        </p:nvSpPr>
        <p:spPr>
          <a:xfrm>
            <a:off x="7353761" y="4864006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B076DED1-4869-8C41-28F3-B30CECBA79B9}"/>
              </a:ext>
            </a:extLst>
          </p:cNvPr>
          <p:cNvSpPr txBox="1"/>
          <p:nvPr/>
        </p:nvSpPr>
        <p:spPr>
          <a:xfrm>
            <a:off x="7678407" y="541032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CEF9DE44-1D23-0B56-9EA4-79706BAC33BB}"/>
              </a:ext>
            </a:extLst>
          </p:cNvPr>
          <p:cNvSpPr txBox="1"/>
          <p:nvPr/>
        </p:nvSpPr>
        <p:spPr>
          <a:xfrm>
            <a:off x="7681286" y="5044531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16CC027B-A119-3E55-485A-5765A97F3564}"/>
              </a:ext>
            </a:extLst>
          </p:cNvPr>
          <p:cNvSpPr txBox="1"/>
          <p:nvPr/>
        </p:nvSpPr>
        <p:spPr>
          <a:xfrm>
            <a:off x="7675883" y="4563941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2EAD662A-1426-79B7-04F7-25805195A1D6}"/>
              </a:ext>
            </a:extLst>
          </p:cNvPr>
          <p:cNvSpPr txBox="1"/>
          <p:nvPr/>
        </p:nvSpPr>
        <p:spPr>
          <a:xfrm>
            <a:off x="7979359" y="516932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756F6F01-5E85-1615-ECEE-7FF52458156C}"/>
              </a:ext>
            </a:extLst>
          </p:cNvPr>
          <p:cNvSpPr txBox="1"/>
          <p:nvPr/>
        </p:nvSpPr>
        <p:spPr>
          <a:xfrm>
            <a:off x="7981275" y="453516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1BD18CCF-FAFA-BE24-F45B-8C048EC73931}"/>
              </a:ext>
            </a:extLst>
          </p:cNvPr>
          <p:cNvSpPr txBox="1"/>
          <p:nvPr/>
        </p:nvSpPr>
        <p:spPr>
          <a:xfrm>
            <a:off x="8305693" y="5548235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245618B4-23C2-BF5D-E464-06C01F6D86A5}"/>
              </a:ext>
            </a:extLst>
          </p:cNvPr>
          <p:cNvSpPr txBox="1"/>
          <p:nvPr/>
        </p:nvSpPr>
        <p:spPr>
          <a:xfrm>
            <a:off x="8297729" y="5153103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2F369B97-0CF2-2AE0-A19A-3282E254978A}"/>
              </a:ext>
            </a:extLst>
          </p:cNvPr>
          <p:cNvSpPr txBox="1"/>
          <p:nvPr/>
        </p:nvSpPr>
        <p:spPr>
          <a:xfrm>
            <a:off x="8305694" y="4548936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6182BB56-281D-70B5-9746-B83125DAE82C}"/>
              </a:ext>
            </a:extLst>
          </p:cNvPr>
          <p:cNvSpPr txBox="1"/>
          <p:nvPr/>
        </p:nvSpPr>
        <p:spPr>
          <a:xfrm>
            <a:off x="8674872" y="5357823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6CA7A9D1-F7DE-4603-AB54-B686CB9C5857}"/>
              </a:ext>
            </a:extLst>
          </p:cNvPr>
          <p:cNvSpPr txBox="1"/>
          <p:nvPr/>
        </p:nvSpPr>
        <p:spPr>
          <a:xfrm>
            <a:off x="8665081" y="464518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F2E9E3EC-B51E-E6BA-0185-9D3EF735A55F}"/>
              </a:ext>
            </a:extLst>
          </p:cNvPr>
          <p:cNvSpPr txBox="1"/>
          <p:nvPr/>
        </p:nvSpPr>
        <p:spPr>
          <a:xfrm>
            <a:off x="6652641" y="550590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EDE66658-081F-5E26-47A8-4317D04AA8E3}"/>
              </a:ext>
            </a:extLst>
          </p:cNvPr>
          <p:cNvSpPr txBox="1"/>
          <p:nvPr/>
        </p:nvSpPr>
        <p:spPr>
          <a:xfrm>
            <a:off x="6651023" y="484651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003D0-3074-DB60-7723-F103CD8BE360}"/>
              </a:ext>
            </a:extLst>
          </p:cNvPr>
          <p:cNvSpPr txBox="1"/>
          <p:nvPr/>
        </p:nvSpPr>
        <p:spPr>
          <a:xfrm>
            <a:off x="7628117" y="1772533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000106-2CCA-6023-4E11-66E6BA26499F}"/>
              </a:ext>
            </a:extLst>
          </p:cNvPr>
          <p:cNvSpPr txBox="1"/>
          <p:nvPr/>
        </p:nvSpPr>
        <p:spPr>
          <a:xfrm>
            <a:off x="3989194" y="1022469"/>
            <a:ext cx="1263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ML MoS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286DA-E32B-D05A-B4BC-B5404767F192}"/>
              </a:ext>
            </a:extLst>
          </p:cNvPr>
          <p:cNvSpPr txBox="1"/>
          <p:nvPr/>
        </p:nvSpPr>
        <p:spPr>
          <a:xfrm>
            <a:off x="4002793" y="3764587"/>
            <a:ext cx="1307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ML WSe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cxnSp>
        <p:nvCxnSpPr>
          <p:cNvPr id="30" name="直接连接符 10">
            <a:extLst>
              <a:ext uri="{FF2B5EF4-FFF2-40B4-BE49-F238E27FC236}">
                <a16:creationId xmlns:a16="http://schemas.microsoft.com/office/drawing/2014/main" id="{63152C26-B37D-5415-3A68-F04436C3DCC9}"/>
              </a:ext>
            </a:extLst>
          </p:cNvPr>
          <p:cNvCxnSpPr>
            <a:cxnSpLocks/>
          </p:cNvCxnSpPr>
          <p:nvPr/>
        </p:nvCxnSpPr>
        <p:spPr>
          <a:xfrm>
            <a:off x="763138" y="1977864"/>
            <a:ext cx="270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36">
            <a:extLst>
              <a:ext uri="{FF2B5EF4-FFF2-40B4-BE49-F238E27FC236}">
                <a16:creationId xmlns:a16="http://schemas.microsoft.com/office/drawing/2014/main" id="{BD6E0229-982B-CE03-B38B-5089355EE243}"/>
              </a:ext>
            </a:extLst>
          </p:cNvPr>
          <p:cNvCxnSpPr>
            <a:cxnSpLocks/>
          </p:cNvCxnSpPr>
          <p:nvPr/>
        </p:nvCxnSpPr>
        <p:spPr>
          <a:xfrm>
            <a:off x="1148174" y="2902072"/>
            <a:ext cx="270770" cy="0"/>
          </a:xfrm>
          <a:prstGeom prst="line">
            <a:avLst/>
          </a:prstGeom>
          <a:ln w="38100">
            <a:solidFill>
              <a:srgbClr val="CC339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10">
            <a:extLst>
              <a:ext uri="{FF2B5EF4-FFF2-40B4-BE49-F238E27FC236}">
                <a16:creationId xmlns:a16="http://schemas.microsoft.com/office/drawing/2014/main" id="{CA69A9A5-48EF-61A0-8CA8-0AE2C0EAFE31}"/>
              </a:ext>
            </a:extLst>
          </p:cNvPr>
          <p:cNvCxnSpPr>
            <a:cxnSpLocks/>
          </p:cNvCxnSpPr>
          <p:nvPr/>
        </p:nvCxnSpPr>
        <p:spPr>
          <a:xfrm>
            <a:off x="1139472" y="2130264"/>
            <a:ext cx="270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A8EA609-54C1-60E5-B39C-CF54ADF865FA}"/>
              </a:ext>
            </a:extLst>
          </p:cNvPr>
          <p:cNvSpPr txBox="1"/>
          <p:nvPr/>
        </p:nvSpPr>
        <p:spPr>
          <a:xfrm>
            <a:off x="769177" y="1696239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cxnSp>
        <p:nvCxnSpPr>
          <p:cNvPr id="58" name="直接连接符 10">
            <a:extLst>
              <a:ext uri="{FF2B5EF4-FFF2-40B4-BE49-F238E27FC236}">
                <a16:creationId xmlns:a16="http://schemas.microsoft.com/office/drawing/2014/main" id="{107221CF-B654-7298-E55F-A856132B0830}"/>
              </a:ext>
            </a:extLst>
          </p:cNvPr>
          <p:cNvCxnSpPr>
            <a:cxnSpLocks/>
          </p:cNvCxnSpPr>
          <p:nvPr/>
        </p:nvCxnSpPr>
        <p:spPr>
          <a:xfrm>
            <a:off x="1540404" y="2292381"/>
            <a:ext cx="270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36">
            <a:extLst>
              <a:ext uri="{FF2B5EF4-FFF2-40B4-BE49-F238E27FC236}">
                <a16:creationId xmlns:a16="http://schemas.microsoft.com/office/drawing/2014/main" id="{59570DCD-F626-B821-7040-9E0EEB799C6C}"/>
              </a:ext>
            </a:extLst>
          </p:cNvPr>
          <p:cNvCxnSpPr>
            <a:cxnSpLocks/>
          </p:cNvCxnSpPr>
          <p:nvPr/>
        </p:nvCxnSpPr>
        <p:spPr>
          <a:xfrm>
            <a:off x="1540404" y="3075227"/>
            <a:ext cx="270770" cy="0"/>
          </a:xfrm>
          <a:prstGeom prst="line">
            <a:avLst/>
          </a:prstGeom>
          <a:ln w="38100">
            <a:solidFill>
              <a:srgbClr val="CC339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36">
            <a:extLst>
              <a:ext uri="{FF2B5EF4-FFF2-40B4-BE49-F238E27FC236}">
                <a16:creationId xmlns:a16="http://schemas.microsoft.com/office/drawing/2014/main" id="{24B15F15-D515-C796-2F29-E73AE67B3981}"/>
              </a:ext>
            </a:extLst>
          </p:cNvPr>
          <p:cNvCxnSpPr>
            <a:cxnSpLocks/>
          </p:cNvCxnSpPr>
          <p:nvPr/>
        </p:nvCxnSpPr>
        <p:spPr>
          <a:xfrm>
            <a:off x="1885844" y="3075227"/>
            <a:ext cx="270770" cy="0"/>
          </a:xfrm>
          <a:prstGeom prst="line">
            <a:avLst/>
          </a:prstGeom>
          <a:ln w="38100">
            <a:solidFill>
              <a:srgbClr val="CC339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10">
            <a:extLst>
              <a:ext uri="{FF2B5EF4-FFF2-40B4-BE49-F238E27FC236}">
                <a16:creationId xmlns:a16="http://schemas.microsoft.com/office/drawing/2014/main" id="{5EF7AFC2-D324-1279-5C6A-22D91F1D8914}"/>
              </a:ext>
            </a:extLst>
          </p:cNvPr>
          <p:cNvCxnSpPr>
            <a:cxnSpLocks/>
          </p:cNvCxnSpPr>
          <p:nvPr/>
        </p:nvCxnSpPr>
        <p:spPr>
          <a:xfrm>
            <a:off x="1875684" y="2129045"/>
            <a:ext cx="270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10">
            <a:extLst>
              <a:ext uri="{FF2B5EF4-FFF2-40B4-BE49-F238E27FC236}">
                <a16:creationId xmlns:a16="http://schemas.microsoft.com/office/drawing/2014/main" id="{C98682EB-DEA5-057B-420A-F3E56653799D}"/>
              </a:ext>
            </a:extLst>
          </p:cNvPr>
          <p:cNvCxnSpPr>
            <a:cxnSpLocks/>
          </p:cNvCxnSpPr>
          <p:nvPr/>
        </p:nvCxnSpPr>
        <p:spPr>
          <a:xfrm>
            <a:off x="772936" y="4869291"/>
            <a:ext cx="270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36">
            <a:extLst>
              <a:ext uri="{FF2B5EF4-FFF2-40B4-BE49-F238E27FC236}">
                <a16:creationId xmlns:a16="http://schemas.microsoft.com/office/drawing/2014/main" id="{3BC89728-457D-E642-EBCF-53F16CB5ED66}"/>
              </a:ext>
            </a:extLst>
          </p:cNvPr>
          <p:cNvCxnSpPr>
            <a:cxnSpLocks/>
          </p:cNvCxnSpPr>
          <p:nvPr/>
        </p:nvCxnSpPr>
        <p:spPr>
          <a:xfrm>
            <a:off x="1121504" y="5634822"/>
            <a:ext cx="270770" cy="0"/>
          </a:xfrm>
          <a:prstGeom prst="line">
            <a:avLst/>
          </a:prstGeom>
          <a:ln w="38100">
            <a:solidFill>
              <a:srgbClr val="CC339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10">
            <a:extLst>
              <a:ext uri="{FF2B5EF4-FFF2-40B4-BE49-F238E27FC236}">
                <a16:creationId xmlns:a16="http://schemas.microsoft.com/office/drawing/2014/main" id="{8CF2671B-882A-71AF-7171-4B276C1B9166}"/>
              </a:ext>
            </a:extLst>
          </p:cNvPr>
          <p:cNvCxnSpPr>
            <a:cxnSpLocks/>
          </p:cNvCxnSpPr>
          <p:nvPr/>
        </p:nvCxnSpPr>
        <p:spPr>
          <a:xfrm>
            <a:off x="1130554" y="5020219"/>
            <a:ext cx="270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10">
            <a:extLst>
              <a:ext uri="{FF2B5EF4-FFF2-40B4-BE49-F238E27FC236}">
                <a16:creationId xmlns:a16="http://schemas.microsoft.com/office/drawing/2014/main" id="{110E2C9C-11B6-E8A4-6A64-4BBBC585FA89}"/>
              </a:ext>
            </a:extLst>
          </p:cNvPr>
          <p:cNvCxnSpPr>
            <a:cxnSpLocks/>
          </p:cNvCxnSpPr>
          <p:nvPr/>
        </p:nvCxnSpPr>
        <p:spPr>
          <a:xfrm>
            <a:off x="1524179" y="5119777"/>
            <a:ext cx="270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10">
            <a:extLst>
              <a:ext uri="{FF2B5EF4-FFF2-40B4-BE49-F238E27FC236}">
                <a16:creationId xmlns:a16="http://schemas.microsoft.com/office/drawing/2014/main" id="{0D334E1C-DAFE-58CA-82BA-BF18EC64BB93}"/>
              </a:ext>
            </a:extLst>
          </p:cNvPr>
          <p:cNvCxnSpPr>
            <a:cxnSpLocks/>
          </p:cNvCxnSpPr>
          <p:nvPr/>
        </p:nvCxnSpPr>
        <p:spPr>
          <a:xfrm>
            <a:off x="473706" y="2663875"/>
            <a:ext cx="270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10">
            <a:extLst>
              <a:ext uri="{FF2B5EF4-FFF2-40B4-BE49-F238E27FC236}">
                <a16:creationId xmlns:a16="http://schemas.microsoft.com/office/drawing/2014/main" id="{CB34BA55-A98B-DD29-F8A3-FFE6E10ED6CE}"/>
              </a:ext>
            </a:extLst>
          </p:cNvPr>
          <p:cNvCxnSpPr>
            <a:cxnSpLocks/>
          </p:cNvCxnSpPr>
          <p:nvPr/>
        </p:nvCxnSpPr>
        <p:spPr>
          <a:xfrm>
            <a:off x="466158" y="5404532"/>
            <a:ext cx="270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FF9D061-FFB3-9EC2-6294-D9F21ADD7106}"/>
              </a:ext>
            </a:extLst>
          </p:cNvPr>
          <p:cNvSpPr txBox="1"/>
          <p:nvPr/>
        </p:nvSpPr>
        <p:spPr>
          <a:xfrm>
            <a:off x="763605" y="4522581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133464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90A5B6-7D6A-A0E8-3352-205701DD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B6C25-A3C3-45C4-A80A-41FC4A628628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A57AFB-629C-55F2-7ADF-D805EC700E4E}"/>
              </a:ext>
            </a:extLst>
          </p:cNvPr>
          <p:cNvSpPr txBox="1"/>
          <p:nvPr/>
        </p:nvSpPr>
        <p:spPr>
          <a:xfrm>
            <a:off x="1633689" y="463917"/>
            <a:ext cx="333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cxnSp>
        <p:nvCxnSpPr>
          <p:cNvPr id="5" name="直接连接符 25">
            <a:extLst>
              <a:ext uri="{FF2B5EF4-FFF2-40B4-BE49-F238E27FC236}">
                <a16:creationId xmlns:a16="http://schemas.microsoft.com/office/drawing/2014/main" id="{E738F430-CA64-27BF-F68A-A593AD0A8176}"/>
              </a:ext>
            </a:extLst>
          </p:cNvPr>
          <p:cNvCxnSpPr>
            <a:cxnSpLocks/>
          </p:cNvCxnSpPr>
          <p:nvPr/>
        </p:nvCxnSpPr>
        <p:spPr>
          <a:xfrm>
            <a:off x="2530340" y="1297694"/>
            <a:ext cx="1302327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27">
            <a:extLst>
              <a:ext uri="{FF2B5EF4-FFF2-40B4-BE49-F238E27FC236}">
                <a16:creationId xmlns:a16="http://schemas.microsoft.com/office/drawing/2014/main" id="{A18ACE2B-82D6-EC75-51E2-08787E779C39}"/>
              </a:ext>
            </a:extLst>
          </p:cNvPr>
          <p:cNvCxnSpPr>
            <a:cxnSpLocks/>
          </p:cNvCxnSpPr>
          <p:nvPr/>
        </p:nvCxnSpPr>
        <p:spPr>
          <a:xfrm>
            <a:off x="2530340" y="1878159"/>
            <a:ext cx="1302327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41">
                <a:extLst>
                  <a:ext uri="{FF2B5EF4-FFF2-40B4-BE49-F238E27FC236}">
                    <a16:creationId xmlns:a16="http://schemas.microsoft.com/office/drawing/2014/main" id="{AC4A038E-CA37-5571-E892-DBB1ADF8E4AD}"/>
                  </a:ext>
                </a:extLst>
              </p:cNvPr>
              <p:cNvSpPr txBox="1"/>
              <p:nvPr/>
            </p:nvSpPr>
            <p:spPr>
              <a:xfrm>
                <a:off x="2138216" y="1128902"/>
                <a:ext cx="5101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" name="文本框 41">
                <a:extLst>
                  <a:ext uri="{FF2B5EF4-FFF2-40B4-BE49-F238E27FC236}">
                    <a16:creationId xmlns:a16="http://schemas.microsoft.com/office/drawing/2014/main" id="{AC4A038E-CA37-5571-E892-DBB1ADF8E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16" y="1128902"/>
                <a:ext cx="510170" cy="307777"/>
              </a:xfrm>
              <a:prstGeom prst="rect">
                <a:avLst/>
              </a:prstGeom>
              <a:blipFill>
                <a:blip r:embed="rId4"/>
                <a:stretch>
                  <a:fillRect l="-1205" t="-101961" r="-63855" b="-15686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42">
                <a:extLst>
                  <a:ext uri="{FF2B5EF4-FFF2-40B4-BE49-F238E27FC236}">
                    <a16:creationId xmlns:a16="http://schemas.microsoft.com/office/drawing/2014/main" id="{B9CCE8D1-2F99-3AA9-543A-0CECB3BD3551}"/>
                  </a:ext>
                </a:extLst>
              </p:cNvPr>
              <p:cNvSpPr txBox="1"/>
              <p:nvPr/>
            </p:nvSpPr>
            <p:spPr>
              <a:xfrm>
                <a:off x="2206639" y="1700600"/>
                <a:ext cx="1931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3" name="文本框 42">
                <a:extLst>
                  <a:ext uri="{FF2B5EF4-FFF2-40B4-BE49-F238E27FC236}">
                    <a16:creationId xmlns:a16="http://schemas.microsoft.com/office/drawing/2014/main" id="{B9CCE8D1-2F99-3AA9-543A-0CECB3BD3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639" y="1700600"/>
                <a:ext cx="193157" cy="307777"/>
              </a:xfrm>
              <a:prstGeom prst="rect">
                <a:avLst/>
              </a:prstGeom>
              <a:blipFill>
                <a:blip r:embed="rId5"/>
                <a:stretch>
                  <a:fillRect l="-40625" t="-104000" r="-193750" b="-162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43">
            <a:extLst>
              <a:ext uri="{FF2B5EF4-FFF2-40B4-BE49-F238E27FC236}">
                <a16:creationId xmlns:a16="http://schemas.microsoft.com/office/drawing/2014/main" id="{A91ABF0A-8BA3-4327-62BC-56ACB9602E77}"/>
              </a:ext>
            </a:extLst>
          </p:cNvPr>
          <p:cNvSpPr txBox="1"/>
          <p:nvPr/>
        </p:nvSpPr>
        <p:spPr>
          <a:xfrm>
            <a:off x="2115753" y="750175"/>
            <a:ext cx="2241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16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Easy-plane anisotropy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4" name="直接连接符 25">
            <a:extLst>
              <a:ext uri="{FF2B5EF4-FFF2-40B4-BE49-F238E27FC236}">
                <a16:creationId xmlns:a16="http://schemas.microsoft.com/office/drawing/2014/main" id="{59EA8B0E-8BF1-4B5D-AC76-DB62A382D846}"/>
              </a:ext>
            </a:extLst>
          </p:cNvPr>
          <p:cNvCxnSpPr>
            <a:cxnSpLocks/>
          </p:cNvCxnSpPr>
          <p:nvPr/>
        </p:nvCxnSpPr>
        <p:spPr>
          <a:xfrm>
            <a:off x="2530340" y="1461095"/>
            <a:ext cx="1302327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41">
                <a:extLst>
                  <a:ext uri="{FF2B5EF4-FFF2-40B4-BE49-F238E27FC236}">
                    <a16:creationId xmlns:a16="http://schemas.microsoft.com/office/drawing/2014/main" id="{13762D58-4A54-0E8C-9AC3-2E0DB2273E3A}"/>
                  </a:ext>
                </a:extLst>
              </p:cNvPr>
              <p:cNvSpPr txBox="1"/>
              <p:nvPr/>
            </p:nvSpPr>
            <p:spPr>
              <a:xfrm>
                <a:off x="2144165" y="1304920"/>
                <a:ext cx="4982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6" name="文本框 41">
                <a:extLst>
                  <a:ext uri="{FF2B5EF4-FFF2-40B4-BE49-F238E27FC236}">
                    <a16:creationId xmlns:a16="http://schemas.microsoft.com/office/drawing/2014/main" id="{13762D58-4A54-0E8C-9AC3-2E0DB2273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165" y="1304920"/>
                <a:ext cx="498273" cy="307777"/>
              </a:xfrm>
              <a:prstGeom prst="rect">
                <a:avLst/>
              </a:prstGeom>
              <a:blipFill>
                <a:blip r:embed="rId6"/>
                <a:stretch>
                  <a:fillRect l="-2469" t="-101961" r="-66667" b="-15686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extBox 122">
            <a:extLst>
              <a:ext uri="{FF2B5EF4-FFF2-40B4-BE49-F238E27FC236}">
                <a16:creationId xmlns:a16="http://schemas.microsoft.com/office/drawing/2014/main" id="{38E6D0A8-9439-4B31-F95B-AE6BF7ADCB0E}"/>
              </a:ext>
            </a:extLst>
          </p:cNvPr>
          <p:cNvSpPr txBox="1"/>
          <p:nvPr/>
        </p:nvSpPr>
        <p:spPr>
          <a:xfrm>
            <a:off x="1605198" y="2173835"/>
            <a:ext cx="37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38">
                <a:extLst>
                  <a:ext uri="{FF2B5EF4-FFF2-40B4-BE49-F238E27FC236}">
                    <a16:creationId xmlns:a16="http://schemas.microsoft.com/office/drawing/2014/main" id="{C95A6E32-4A52-420C-0C65-019C43CE8EAD}"/>
                  </a:ext>
                </a:extLst>
              </p:cNvPr>
              <p:cNvSpPr txBox="1"/>
              <p:nvPr/>
            </p:nvSpPr>
            <p:spPr>
              <a:xfrm>
                <a:off x="2627220" y="1508726"/>
                <a:ext cx="1120392" cy="320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𝑆𝑂</m:t>
                          </m:r>
                        </m:sup>
                      </m:sSup>
                      <m:r>
                        <a:rPr lang="en-SG" altLang="zh-CN" sz="1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SG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38">
                <a:extLst>
                  <a:ext uri="{FF2B5EF4-FFF2-40B4-BE49-F238E27FC236}">
                    <a16:creationId xmlns:a16="http://schemas.microsoft.com/office/drawing/2014/main" id="{C95A6E32-4A52-420C-0C65-019C43CE8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220" y="1508726"/>
                <a:ext cx="1120392" cy="3206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接连接符 25">
            <a:extLst>
              <a:ext uri="{FF2B5EF4-FFF2-40B4-BE49-F238E27FC236}">
                <a16:creationId xmlns:a16="http://schemas.microsoft.com/office/drawing/2014/main" id="{C3F66C00-CF25-7327-EB9F-6F95F760353E}"/>
              </a:ext>
            </a:extLst>
          </p:cNvPr>
          <p:cNvCxnSpPr>
            <a:cxnSpLocks/>
          </p:cNvCxnSpPr>
          <p:nvPr/>
        </p:nvCxnSpPr>
        <p:spPr>
          <a:xfrm>
            <a:off x="5056659" y="1742111"/>
            <a:ext cx="1302327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27">
            <a:extLst>
              <a:ext uri="{FF2B5EF4-FFF2-40B4-BE49-F238E27FC236}">
                <a16:creationId xmlns:a16="http://schemas.microsoft.com/office/drawing/2014/main" id="{429969F0-CA0A-D1AF-2DF6-647159FCA99F}"/>
              </a:ext>
            </a:extLst>
          </p:cNvPr>
          <p:cNvCxnSpPr>
            <a:cxnSpLocks/>
          </p:cNvCxnSpPr>
          <p:nvPr/>
        </p:nvCxnSpPr>
        <p:spPr>
          <a:xfrm>
            <a:off x="5055204" y="1319597"/>
            <a:ext cx="1302327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40">
            <a:extLst>
              <a:ext uri="{FF2B5EF4-FFF2-40B4-BE49-F238E27FC236}">
                <a16:creationId xmlns:a16="http://schemas.microsoft.com/office/drawing/2014/main" id="{485502EF-9092-86A9-A51C-3BF9AAD436BB}"/>
              </a:ext>
            </a:extLst>
          </p:cNvPr>
          <p:cNvCxnSpPr>
            <a:cxnSpLocks/>
          </p:cNvCxnSpPr>
          <p:nvPr/>
        </p:nvCxnSpPr>
        <p:spPr>
          <a:xfrm>
            <a:off x="5216338" y="1310611"/>
            <a:ext cx="0" cy="55149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25">
            <a:extLst>
              <a:ext uri="{FF2B5EF4-FFF2-40B4-BE49-F238E27FC236}">
                <a16:creationId xmlns:a16="http://schemas.microsoft.com/office/drawing/2014/main" id="{EFA6A2A6-C1AE-261C-B32A-CFDC975F13D1}"/>
              </a:ext>
            </a:extLst>
          </p:cNvPr>
          <p:cNvCxnSpPr>
            <a:cxnSpLocks/>
          </p:cNvCxnSpPr>
          <p:nvPr/>
        </p:nvCxnSpPr>
        <p:spPr>
          <a:xfrm>
            <a:off x="5048685" y="1903110"/>
            <a:ext cx="1302327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40">
            <a:extLst>
              <a:ext uri="{FF2B5EF4-FFF2-40B4-BE49-F238E27FC236}">
                <a16:creationId xmlns:a16="http://schemas.microsoft.com/office/drawing/2014/main" id="{7E2187D3-94E1-90C8-6684-21FD6667C2D7}"/>
              </a:ext>
            </a:extLst>
          </p:cNvPr>
          <p:cNvCxnSpPr>
            <a:cxnSpLocks/>
          </p:cNvCxnSpPr>
          <p:nvPr/>
        </p:nvCxnSpPr>
        <p:spPr>
          <a:xfrm>
            <a:off x="2668576" y="1354439"/>
            <a:ext cx="0" cy="54867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43">
            <a:extLst>
              <a:ext uri="{FF2B5EF4-FFF2-40B4-BE49-F238E27FC236}">
                <a16:creationId xmlns:a16="http://schemas.microsoft.com/office/drawing/2014/main" id="{5B85ACE1-BE8B-8AAD-F8AD-D4A70222AB51}"/>
              </a:ext>
            </a:extLst>
          </p:cNvPr>
          <p:cNvSpPr txBox="1"/>
          <p:nvPr/>
        </p:nvSpPr>
        <p:spPr>
          <a:xfrm>
            <a:off x="4768135" y="756649"/>
            <a:ext cx="2027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16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Easy-axis anisotropy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42">
                <a:extLst>
                  <a:ext uri="{FF2B5EF4-FFF2-40B4-BE49-F238E27FC236}">
                    <a16:creationId xmlns:a16="http://schemas.microsoft.com/office/drawing/2014/main" id="{608336E0-6FF3-F848-9ECF-13199429487A}"/>
                  </a:ext>
                </a:extLst>
              </p:cNvPr>
              <p:cNvSpPr txBox="1"/>
              <p:nvPr/>
            </p:nvSpPr>
            <p:spPr>
              <a:xfrm>
                <a:off x="4722269" y="1148516"/>
                <a:ext cx="3484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9" name="文本框 42">
                <a:extLst>
                  <a:ext uri="{FF2B5EF4-FFF2-40B4-BE49-F238E27FC236}">
                    <a16:creationId xmlns:a16="http://schemas.microsoft.com/office/drawing/2014/main" id="{608336E0-6FF3-F848-9ECF-131994294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269" y="1148516"/>
                <a:ext cx="348440" cy="307777"/>
              </a:xfrm>
              <a:prstGeom prst="rect">
                <a:avLst/>
              </a:prstGeom>
              <a:blipFill>
                <a:blip r:embed="rId8"/>
                <a:stretch>
                  <a:fillRect l="-22807" t="-101961" r="-108772" b="-15686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41">
                <a:extLst>
                  <a:ext uri="{FF2B5EF4-FFF2-40B4-BE49-F238E27FC236}">
                    <a16:creationId xmlns:a16="http://schemas.microsoft.com/office/drawing/2014/main" id="{22C1256B-816E-F3E1-A44B-3AF9E9DD1B35}"/>
                  </a:ext>
                </a:extLst>
              </p:cNvPr>
              <p:cNvSpPr txBox="1"/>
              <p:nvPr/>
            </p:nvSpPr>
            <p:spPr>
              <a:xfrm>
                <a:off x="4650769" y="1556637"/>
                <a:ext cx="5101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0" name="文本框 41">
                <a:extLst>
                  <a:ext uri="{FF2B5EF4-FFF2-40B4-BE49-F238E27FC236}">
                    <a16:creationId xmlns:a16="http://schemas.microsoft.com/office/drawing/2014/main" id="{22C1256B-816E-F3E1-A44B-3AF9E9DD1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769" y="1556637"/>
                <a:ext cx="510170" cy="307777"/>
              </a:xfrm>
              <a:prstGeom prst="rect">
                <a:avLst/>
              </a:prstGeom>
              <a:blipFill>
                <a:blip r:embed="rId4"/>
                <a:stretch>
                  <a:fillRect l="-1190" t="-101961" r="-61905" b="-15686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41">
                <a:extLst>
                  <a:ext uri="{FF2B5EF4-FFF2-40B4-BE49-F238E27FC236}">
                    <a16:creationId xmlns:a16="http://schemas.microsoft.com/office/drawing/2014/main" id="{AF7601E5-F612-5B4A-0493-B28F271C2D78}"/>
                  </a:ext>
                </a:extLst>
              </p:cNvPr>
              <p:cNvSpPr txBox="1"/>
              <p:nvPr/>
            </p:nvSpPr>
            <p:spPr>
              <a:xfrm>
                <a:off x="4660928" y="1750030"/>
                <a:ext cx="4982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1" name="文本框 41">
                <a:extLst>
                  <a:ext uri="{FF2B5EF4-FFF2-40B4-BE49-F238E27FC236}">
                    <a16:creationId xmlns:a16="http://schemas.microsoft.com/office/drawing/2014/main" id="{AF7601E5-F612-5B4A-0493-B28F271C2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928" y="1750030"/>
                <a:ext cx="498273" cy="307777"/>
              </a:xfrm>
              <a:prstGeom prst="rect">
                <a:avLst/>
              </a:prstGeom>
              <a:blipFill>
                <a:blip r:embed="rId6"/>
                <a:stretch>
                  <a:fillRect l="-2469" t="-101961" r="-66667" b="-15686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38">
                <a:extLst>
                  <a:ext uri="{FF2B5EF4-FFF2-40B4-BE49-F238E27FC236}">
                    <a16:creationId xmlns:a16="http://schemas.microsoft.com/office/drawing/2014/main" id="{191359FD-3468-BAD9-D4C8-D754262DEA0F}"/>
                  </a:ext>
                </a:extLst>
              </p:cNvPr>
              <p:cNvSpPr txBox="1"/>
              <p:nvPr/>
            </p:nvSpPr>
            <p:spPr>
              <a:xfrm>
                <a:off x="5177443" y="1390101"/>
                <a:ext cx="1072450" cy="320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𝑆𝑂</m:t>
                          </m:r>
                        </m:sup>
                      </m:sSup>
                      <m:r>
                        <a:rPr lang="en-SG" altLang="zh-CN" sz="1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SG" sz="1400" dirty="0"/>
              </a:p>
            </p:txBody>
          </p:sp>
        </mc:Choice>
        <mc:Fallback xmlns="">
          <p:sp>
            <p:nvSpPr>
              <p:cNvPr id="93" name="文本框 38">
                <a:extLst>
                  <a:ext uri="{FF2B5EF4-FFF2-40B4-BE49-F238E27FC236}">
                    <a16:creationId xmlns:a16="http://schemas.microsoft.com/office/drawing/2014/main" id="{191359FD-3468-BAD9-D4C8-D754262DE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443" y="1390101"/>
                <a:ext cx="1072450" cy="3206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38">
                <a:extLst>
                  <a:ext uri="{FF2B5EF4-FFF2-40B4-BE49-F238E27FC236}">
                    <a16:creationId xmlns:a16="http://schemas.microsoft.com/office/drawing/2014/main" id="{58877D13-DEFF-F6A0-09B3-23BB4F308D9A}"/>
                  </a:ext>
                </a:extLst>
              </p:cNvPr>
              <p:cNvSpPr txBox="1"/>
              <p:nvPr/>
            </p:nvSpPr>
            <p:spPr>
              <a:xfrm>
                <a:off x="3751726" y="1218322"/>
                <a:ext cx="568340" cy="320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𝑆𝑂</m:t>
                          </m:r>
                        </m:sup>
                      </m:sSup>
                    </m:oMath>
                  </m:oMathPara>
                </a14:m>
                <a:endParaRPr lang="en-SG" sz="1400" dirty="0"/>
              </a:p>
            </p:txBody>
          </p:sp>
        </mc:Choice>
        <mc:Fallback xmlns="">
          <p:sp>
            <p:nvSpPr>
              <p:cNvPr id="97" name="文本框 38">
                <a:extLst>
                  <a:ext uri="{FF2B5EF4-FFF2-40B4-BE49-F238E27FC236}">
                    <a16:creationId xmlns:a16="http://schemas.microsoft.com/office/drawing/2014/main" id="{58877D13-DEFF-F6A0-09B3-23BB4F308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726" y="1218322"/>
                <a:ext cx="568340" cy="3206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38">
                <a:extLst>
                  <a:ext uri="{FF2B5EF4-FFF2-40B4-BE49-F238E27FC236}">
                    <a16:creationId xmlns:a16="http://schemas.microsoft.com/office/drawing/2014/main" id="{FCBC07EE-BF35-BD0D-F310-A0BB76A0C8E3}"/>
                  </a:ext>
                </a:extLst>
              </p:cNvPr>
              <p:cNvSpPr txBox="1"/>
              <p:nvPr/>
            </p:nvSpPr>
            <p:spPr>
              <a:xfrm>
                <a:off x="6306394" y="1665539"/>
                <a:ext cx="568340" cy="3084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altLang="zh-CN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𝑆𝑂</m:t>
                          </m:r>
                        </m:sup>
                      </m:sSup>
                    </m:oMath>
                  </m:oMathPara>
                </a14:m>
                <a:endParaRPr lang="en-SG" sz="1400" dirty="0"/>
              </a:p>
            </p:txBody>
          </p:sp>
        </mc:Choice>
        <mc:Fallback xmlns="">
          <p:sp>
            <p:nvSpPr>
              <p:cNvPr id="98" name="文本框 38">
                <a:extLst>
                  <a:ext uri="{FF2B5EF4-FFF2-40B4-BE49-F238E27FC236}">
                    <a16:creationId xmlns:a16="http://schemas.microsoft.com/office/drawing/2014/main" id="{FCBC07EE-BF35-BD0D-F310-A0BB76A0C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394" y="1665539"/>
                <a:ext cx="568340" cy="3084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接箭头连接符 40">
            <a:extLst>
              <a:ext uri="{FF2B5EF4-FFF2-40B4-BE49-F238E27FC236}">
                <a16:creationId xmlns:a16="http://schemas.microsoft.com/office/drawing/2014/main" id="{D940F80A-CD98-C674-B12B-AB42D1B4D9C9}"/>
              </a:ext>
            </a:extLst>
          </p:cNvPr>
          <p:cNvCxnSpPr>
            <a:cxnSpLocks/>
          </p:cNvCxnSpPr>
          <p:nvPr/>
        </p:nvCxnSpPr>
        <p:spPr>
          <a:xfrm>
            <a:off x="3609871" y="1272782"/>
            <a:ext cx="0" cy="201133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40">
            <a:extLst>
              <a:ext uri="{FF2B5EF4-FFF2-40B4-BE49-F238E27FC236}">
                <a16:creationId xmlns:a16="http://schemas.microsoft.com/office/drawing/2014/main" id="{1F1718B4-908C-D505-8B35-255345641D2D}"/>
              </a:ext>
            </a:extLst>
          </p:cNvPr>
          <p:cNvCxnSpPr>
            <a:cxnSpLocks/>
          </p:cNvCxnSpPr>
          <p:nvPr/>
        </p:nvCxnSpPr>
        <p:spPr>
          <a:xfrm>
            <a:off x="6160764" y="1721791"/>
            <a:ext cx="0" cy="20023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D1E68D63-E81F-2DEF-CC1A-854E110B66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00299" y="2876581"/>
            <a:ext cx="324000" cy="158232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A8B1595-B676-F1A1-F5D8-D79DD3928F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00299" y="3121505"/>
            <a:ext cx="324000" cy="158232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7D8CFA7-F9DD-8665-DBE6-C2864A978D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211648"/>
              </p:ext>
            </p:extLst>
          </p:nvPr>
        </p:nvGraphicFramePr>
        <p:xfrm>
          <a:off x="1633689" y="1979682"/>
          <a:ext cx="6116638" cy="468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4" imgW="6116877" imgH="4686463" progId="Origin95.Graph">
                  <p:embed/>
                </p:oleObj>
              </mc:Choice>
              <mc:Fallback>
                <p:oleObj name="Graph" r:id="rId14" imgW="6116877" imgH="4686463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33689" y="1979682"/>
                        <a:ext cx="6116638" cy="468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408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A3850E-E493-E774-DB4C-DA30A689A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B6C25-A3C3-45C4-A80A-41FC4A628628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3" name="图片 46">
            <a:extLst>
              <a:ext uri="{FF2B5EF4-FFF2-40B4-BE49-F238E27FC236}">
                <a16:creationId xmlns:a16="http://schemas.microsoft.com/office/drawing/2014/main" id="{07942984-AA31-5302-7A1F-49021FFEF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124" y="1440431"/>
            <a:ext cx="4800876" cy="3269274"/>
          </a:xfrm>
          <a:prstGeom prst="rect">
            <a:avLst/>
          </a:prstGeom>
        </p:spPr>
      </p:pic>
      <p:sp>
        <p:nvSpPr>
          <p:cNvPr id="4" name="文本框 48">
            <a:extLst>
              <a:ext uri="{FF2B5EF4-FFF2-40B4-BE49-F238E27FC236}">
                <a16:creationId xmlns:a16="http://schemas.microsoft.com/office/drawing/2014/main" id="{7CF5C76D-69DE-A82F-E199-A283EB7A024C}"/>
              </a:ext>
            </a:extLst>
          </p:cNvPr>
          <p:cNvSpPr txBox="1"/>
          <p:nvPr/>
        </p:nvSpPr>
        <p:spPr>
          <a:xfrm>
            <a:off x="7829544" y="2739983"/>
            <a:ext cx="1560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THz emission</a:t>
            </a:r>
            <a:endParaRPr lang="zh-CN" altLang="en-US" sz="1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9">
            <a:extLst>
              <a:ext uri="{FF2B5EF4-FFF2-40B4-BE49-F238E27FC236}">
                <a16:creationId xmlns:a16="http://schemas.microsoft.com/office/drawing/2014/main" id="{47D214C2-6219-6E6C-E9CD-3A1561DE9C3A}"/>
              </a:ext>
            </a:extLst>
          </p:cNvPr>
          <p:cNvSpPr txBox="1"/>
          <p:nvPr/>
        </p:nvSpPr>
        <p:spPr>
          <a:xfrm>
            <a:off x="6059148" y="2000249"/>
            <a:ext cx="1464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Near-infrared excitation</a:t>
            </a:r>
            <a:endParaRPr lang="zh-CN" altLang="en-US" sz="16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63513-947F-D24E-C2F4-F0926B7973D9}"/>
              </a:ext>
            </a:extLst>
          </p:cNvPr>
          <p:cNvSpPr txBox="1"/>
          <p:nvPr/>
        </p:nvSpPr>
        <p:spPr>
          <a:xfrm>
            <a:off x="0" y="0"/>
            <a:ext cx="623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Conceptual design for THz emitters for cover page</a:t>
            </a:r>
          </a:p>
        </p:txBody>
      </p:sp>
      <p:sp>
        <p:nvSpPr>
          <p:cNvPr id="61" name="文本框 32">
            <a:extLst>
              <a:ext uri="{FF2B5EF4-FFF2-40B4-BE49-F238E27FC236}">
                <a16:creationId xmlns:a16="http://schemas.microsoft.com/office/drawing/2014/main" id="{0ADE5F59-6EBF-6EF6-8F80-3132802595F7}"/>
              </a:ext>
            </a:extLst>
          </p:cNvPr>
          <p:cNvSpPr txBox="1"/>
          <p:nvPr/>
        </p:nvSpPr>
        <p:spPr>
          <a:xfrm>
            <a:off x="3713695" y="2367927"/>
            <a:ext cx="1050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THz emitter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49E60CBA-CC2C-66FD-0D44-0E4694504FBF}"/>
              </a:ext>
            </a:extLst>
          </p:cNvPr>
          <p:cNvSpPr/>
          <p:nvPr/>
        </p:nvSpPr>
        <p:spPr>
          <a:xfrm>
            <a:off x="3679430" y="2324528"/>
            <a:ext cx="99485" cy="3734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7918BB0-0916-B5F0-1A8F-172FB76B9668}"/>
              </a:ext>
            </a:extLst>
          </p:cNvPr>
          <p:cNvGrpSpPr/>
          <p:nvPr/>
        </p:nvGrpSpPr>
        <p:grpSpPr>
          <a:xfrm>
            <a:off x="91543" y="1508711"/>
            <a:ext cx="3719325" cy="4143581"/>
            <a:chOff x="91543" y="1404438"/>
            <a:chExt cx="3719325" cy="414358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F23823B-20B2-294D-C33E-0461FA605E59}"/>
                </a:ext>
              </a:extLst>
            </p:cNvPr>
            <p:cNvGrpSpPr/>
            <p:nvPr/>
          </p:nvGrpSpPr>
          <p:grpSpPr>
            <a:xfrm>
              <a:off x="91543" y="1404438"/>
              <a:ext cx="3719325" cy="4143581"/>
              <a:chOff x="91543" y="1404438"/>
              <a:chExt cx="3719325" cy="4143581"/>
            </a:xfrm>
          </p:grpSpPr>
          <p:grpSp>
            <p:nvGrpSpPr>
              <p:cNvPr id="7" name="组合 11">
                <a:extLst>
                  <a:ext uri="{FF2B5EF4-FFF2-40B4-BE49-F238E27FC236}">
                    <a16:creationId xmlns:a16="http://schemas.microsoft.com/office/drawing/2014/main" id="{8CAB01FC-4861-7831-5C63-64BF4B307B0F}"/>
                  </a:ext>
                </a:extLst>
              </p:cNvPr>
              <p:cNvGrpSpPr/>
              <p:nvPr/>
            </p:nvGrpSpPr>
            <p:grpSpPr>
              <a:xfrm>
                <a:off x="91543" y="1404438"/>
                <a:ext cx="3719325" cy="4143581"/>
                <a:chOff x="1984918" y="1486609"/>
                <a:chExt cx="3719325" cy="4143581"/>
              </a:xfrm>
            </p:grpSpPr>
            <p:sp>
              <p:nvSpPr>
                <p:cNvPr id="8" name="矩形 2">
                  <a:extLst>
                    <a:ext uri="{FF2B5EF4-FFF2-40B4-BE49-F238E27FC236}">
                      <a16:creationId xmlns:a16="http://schemas.microsoft.com/office/drawing/2014/main" id="{6979A7F7-3EB5-9DC4-EAE8-70526C415979}"/>
                    </a:ext>
                  </a:extLst>
                </p:cNvPr>
                <p:cNvSpPr/>
                <p:nvPr/>
              </p:nvSpPr>
              <p:spPr>
                <a:xfrm>
                  <a:off x="3154945" y="1486609"/>
                  <a:ext cx="2158022" cy="855912"/>
                </a:xfrm>
                <a:prstGeom prst="rect">
                  <a:avLst/>
                </a:prstGeom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/>
                    <a:t>Conduction band</a:t>
                  </a:r>
                </a:p>
              </p:txBody>
            </p:sp>
            <p:sp>
              <p:nvSpPr>
                <p:cNvPr id="9" name="矩形 3">
                  <a:extLst>
                    <a:ext uri="{FF2B5EF4-FFF2-40B4-BE49-F238E27FC236}">
                      <a16:creationId xmlns:a16="http://schemas.microsoft.com/office/drawing/2014/main" id="{356283E6-B5F2-4FFB-70F7-2E52581584E1}"/>
                    </a:ext>
                  </a:extLst>
                </p:cNvPr>
                <p:cNvSpPr/>
                <p:nvPr/>
              </p:nvSpPr>
              <p:spPr>
                <a:xfrm>
                  <a:off x="3154944" y="3963004"/>
                  <a:ext cx="2158023" cy="858954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/>
                    <a:t>Valence band</a:t>
                  </a:r>
                </a:p>
              </p:txBody>
            </p:sp>
            <p:cxnSp>
              <p:nvCxnSpPr>
                <p:cNvPr id="10" name="直接连接符 4">
                  <a:extLst>
                    <a:ext uri="{FF2B5EF4-FFF2-40B4-BE49-F238E27FC236}">
                      <a16:creationId xmlns:a16="http://schemas.microsoft.com/office/drawing/2014/main" id="{730836EF-3369-877C-C21B-84E70E716E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7690" y="3715023"/>
                  <a:ext cx="91368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5">
                  <a:extLst>
                    <a:ext uri="{FF2B5EF4-FFF2-40B4-BE49-F238E27FC236}">
                      <a16:creationId xmlns:a16="http://schemas.microsoft.com/office/drawing/2014/main" id="{6EABC8B0-7035-6C5C-47F8-17E4AC6780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7690" y="2566524"/>
                  <a:ext cx="9309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6">
                  <a:extLst>
                    <a:ext uri="{FF2B5EF4-FFF2-40B4-BE49-F238E27FC236}">
                      <a16:creationId xmlns:a16="http://schemas.microsoft.com/office/drawing/2014/main" id="{6D5825A8-AD2F-C679-F2F1-6C9B825D4E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7690" y="3130374"/>
                  <a:ext cx="930940" cy="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7">
                  <a:extLst>
                    <a:ext uri="{FF2B5EF4-FFF2-40B4-BE49-F238E27FC236}">
                      <a16:creationId xmlns:a16="http://schemas.microsoft.com/office/drawing/2014/main" id="{914018C1-8653-755B-955A-02378791D52A}"/>
                    </a:ext>
                  </a:extLst>
                </p:cNvPr>
                <p:cNvCxnSpPr/>
                <p:nvPr/>
              </p:nvCxnSpPr>
              <p:spPr>
                <a:xfrm>
                  <a:off x="4230732" y="3611348"/>
                  <a:ext cx="86726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8">
                  <a:extLst>
                    <a:ext uri="{FF2B5EF4-FFF2-40B4-BE49-F238E27FC236}">
                      <a16:creationId xmlns:a16="http://schemas.microsoft.com/office/drawing/2014/main" id="{A086326E-08DF-8784-E36E-240D6A125CFE}"/>
                    </a:ext>
                  </a:extLst>
                </p:cNvPr>
                <p:cNvCxnSpPr/>
                <p:nvPr/>
              </p:nvCxnSpPr>
              <p:spPr>
                <a:xfrm>
                  <a:off x="4231591" y="3823815"/>
                  <a:ext cx="86726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9">
                  <a:extLst>
                    <a:ext uri="{FF2B5EF4-FFF2-40B4-BE49-F238E27FC236}">
                      <a16:creationId xmlns:a16="http://schemas.microsoft.com/office/drawing/2014/main" id="{C05AACBF-2FBE-30C7-13FC-CDC6F3AF1B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41949" y="3576484"/>
                  <a:ext cx="175939" cy="13853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0">
                  <a:extLst>
                    <a:ext uri="{FF2B5EF4-FFF2-40B4-BE49-F238E27FC236}">
                      <a16:creationId xmlns:a16="http://schemas.microsoft.com/office/drawing/2014/main" id="{E6366A22-0FEC-E11F-D20A-CBC3F43B95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1376" y="3717906"/>
                  <a:ext cx="175939" cy="13280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2">
                  <a:extLst>
                    <a:ext uri="{FF2B5EF4-FFF2-40B4-BE49-F238E27FC236}">
                      <a16:creationId xmlns:a16="http://schemas.microsoft.com/office/drawing/2014/main" id="{C48DB353-7416-8703-AE66-87F421A727FE}"/>
                    </a:ext>
                  </a:extLst>
                </p:cNvPr>
                <p:cNvCxnSpPr/>
                <p:nvPr/>
              </p:nvCxnSpPr>
              <p:spPr>
                <a:xfrm>
                  <a:off x="4230732" y="2391459"/>
                  <a:ext cx="86726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3">
                  <a:extLst>
                    <a:ext uri="{FF2B5EF4-FFF2-40B4-BE49-F238E27FC236}">
                      <a16:creationId xmlns:a16="http://schemas.microsoft.com/office/drawing/2014/main" id="{940B3CE6-2867-12AF-2362-6C2150ABFF96}"/>
                    </a:ext>
                  </a:extLst>
                </p:cNvPr>
                <p:cNvCxnSpPr/>
                <p:nvPr/>
              </p:nvCxnSpPr>
              <p:spPr>
                <a:xfrm>
                  <a:off x="4231591" y="2790546"/>
                  <a:ext cx="86726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4">
                  <a:extLst>
                    <a:ext uri="{FF2B5EF4-FFF2-40B4-BE49-F238E27FC236}">
                      <a16:creationId xmlns:a16="http://schemas.microsoft.com/office/drawing/2014/main" id="{C18D8A3E-AF96-F74F-EA3B-4F3B3646D0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41949" y="2387373"/>
                  <a:ext cx="179356" cy="1824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5">
                  <a:extLst>
                    <a:ext uri="{FF2B5EF4-FFF2-40B4-BE49-F238E27FC236}">
                      <a16:creationId xmlns:a16="http://schemas.microsoft.com/office/drawing/2014/main" id="{B639DD16-6FA7-CC4D-64C3-61619F8FB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51376" y="2572665"/>
                  <a:ext cx="166512" cy="16732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1">
                  <a:extLst>
                    <a:ext uri="{FF2B5EF4-FFF2-40B4-BE49-F238E27FC236}">
                      <a16:creationId xmlns:a16="http://schemas.microsoft.com/office/drawing/2014/main" id="{CF0E65EC-FEAE-109F-7DEF-4205320B53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94533" y="2568175"/>
                  <a:ext cx="0" cy="555486"/>
                </a:xfrm>
                <a:prstGeom prst="line">
                  <a:avLst/>
                </a:prstGeom>
                <a:ln w="19050" cap="flat" cmpd="sng" algn="ctr">
                  <a:solidFill>
                    <a:srgbClr val="0070C0"/>
                  </a:solidFill>
                  <a:prstDash val="sysDash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2">
                  <a:extLst>
                    <a:ext uri="{FF2B5EF4-FFF2-40B4-BE49-F238E27FC236}">
                      <a16:creationId xmlns:a16="http://schemas.microsoft.com/office/drawing/2014/main" id="{02700199-C403-E692-896F-32B462C161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89166" y="3149791"/>
                  <a:ext cx="3834" cy="574634"/>
                </a:xfrm>
                <a:prstGeom prst="line">
                  <a:avLst/>
                </a:prstGeom>
                <a:ln w="19050" cap="flat" cmpd="sng" algn="ctr">
                  <a:solidFill>
                    <a:srgbClr val="0070C0"/>
                  </a:solidFill>
                  <a:prstDash val="sysDash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27" name="文本框 23">
                  <a:extLst>
                    <a:ext uri="{FF2B5EF4-FFF2-40B4-BE49-F238E27FC236}">
                      <a16:creationId xmlns:a16="http://schemas.microsoft.com/office/drawing/2014/main" id="{85DE070E-1805-C608-27EC-495E8A45BEF3}"/>
                    </a:ext>
                  </a:extLst>
                </p:cNvPr>
                <p:cNvSpPr txBox="1"/>
                <p:nvPr/>
              </p:nvSpPr>
              <p:spPr>
                <a:xfrm>
                  <a:off x="2003263" y="2386277"/>
                  <a:ext cx="128299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Excited state</a:t>
                  </a:r>
                </a:p>
                <a:p>
                  <a:pPr algn="ctr"/>
                  <a:r>
                    <a:rPr lang="en-US" altLang="zh-CN" sz="1400" dirty="0"/>
                    <a:t>S=1</a:t>
                  </a:r>
                  <a:endParaRPr lang="zh-CN" altLang="en-US" sz="1400" dirty="0"/>
                </a:p>
              </p:txBody>
            </p:sp>
            <p:sp>
              <p:nvSpPr>
                <p:cNvPr id="28" name="文本框 24">
                  <a:extLst>
                    <a:ext uri="{FF2B5EF4-FFF2-40B4-BE49-F238E27FC236}">
                      <a16:creationId xmlns:a16="http://schemas.microsoft.com/office/drawing/2014/main" id="{F2AAE1E5-32E1-F0C9-2FCC-185543A56380}"/>
                    </a:ext>
                  </a:extLst>
                </p:cNvPr>
                <p:cNvSpPr txBox="1"/>
                <p:nvPr/>
              </p:nvSpPr>
              <p:spPr>
                <a:xfrm>
                  <a:off x="1984918" y="3527520"/>
                  <a:ext cx="128299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Ground state</a:t>
                  </a:r>
                </a:p>
                <a:p>
                  <a:pPr algn="ctr"/>
                  <a:r>
                    <a:rPr lang="en-US" altLang="zh-CN" sz="1400" dirty="0"/>
                    <a:t>S </a:t>
                  </a:r>
                  <a:r>
                    <a:rPr lang="en-SG" altLang="zh-CN" sz="1400" dirty="0"/>
                    <a:t>=</a:t>
                  </a:r>
                  <a:r>
                    <a:rPr lang="en-US" altLang="zh-CN" sz="1400" dirty="0"/>
                    <a:t> 1</a:t>
                  </a:r>
                  <a:endParaRPr lang="zh-CN" altLang="en-US" sz="1400" dirty="0"/>
                </a:p>
              </p:txBody>
            </p:sp>
            <p:sp>
              <p:nvSpPr>
                <p:cNvPr id="29" name="文本框 25">
                  <a:extLst>
                    <a:ext uri="{FF2B5EF4-FFF2-40B4-BE49-F238E27FC236}">
                      <a16:creationId xmlns:a16="http://schemas.microsoft.com/office/drawing/2014/main" id="{585C3715-01B7-E722-F37B-6B07F4C60E3A}"/>
                    </a:ext>
                  </a:extLst>
                </p:cNvPr>
                <p:cNvSpPr txBox="1"/>
                <p:nvPr/>
              </p:nvSpPr>
              <p:spPr>
                <a:xfrm>
                  <a:off x="3959587" y="2855545"/>
                  <a:ext cx="4371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rgbClr val="FFC000"/>
                      </a:solidFill>
                    </a:rPr>
                    <a:t>ZPL</a:t>
                  </a:r>
                  <a:endParaRPr lang="zh-CN" altLang="en-US" sz="1400" dirty="0">
                    <a:solidFill>
                      <a:srgbClr val="FFC000"/>
                    </a:solidFill>
                  </a:endParaRPr>
                </a:p>
              </p:txBody>
            </p:sp>
            <p:cxnSp>
              <p:nvCxnSpPr>
                <p:cNvPr id="30" name="直接连接符 26">
                  <a:extLst>
                    <a:ext uri="{FF2B5EF4-FFF2-40B4-BE49-F238E27FC236}">
                      <a16:creationId xmlns:a16="http://schemas.microsoft.com/office/drawing/2014/main" id="{EF3E955F-9385-E63B-64BD-7D7089518C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38490" y="2555942"/>
                  <a:ext cx="0" cy="1168483"/>
                </a:xfrm>
                <a:prstGeom prst="line">
                  <a:avLst/>
                </a:prstGeom>
                <a:ln w="28575" cap="flat" cmpd="sng" algn="ctr">
                  <a:solidFill>
                    <a:srgbClr val="FFC000"/>
                  </a:solidFill>
                  <a:prstDash val="solid"/>
                  <a:round/>
                  <a:headEnd type="arrow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31" name="文本框 27">
                  <a:extLst>
                    <a:ext uri="{FF2B5EF4-FFF2-40B4-BE49-F238E27FC236}">
                      <a16:creationId xmlns:a16="http://schemas.microsoft.com/office/drawing/2014/main" id="{38F9EA73-9809-A9C0-6B7C-3FBC5B08E473}"/>
                    </a:ext>
                  </a:extLst>
                </p:cNvPr>
                <p:cNvSpPr txBox="1"/>
                <p:nvPr/>
              </p:nvSpPr>
              <p:spPr>
                <a:xfrm>
                  <a:off x="2031402" y="2973586"/>
                  <a:ext cx="118744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Meta-stable state S=0</a:t>
                  </a:r>
                  <a:endPara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32" name="文本框 28">
                  <a:extLst>
                    <a:ext uri="{FF2B5EF4-FFF2-40B4-BE49-F238E27FC236}">
                      <a16:creationId xmlns:a16="http://schemas.microsoft.com/office/drawing/2014/main" id="{7F90EEB8-093A-1FA9-0CD3-C3BDDBB119F1}"/>
                    </a:ext>
                  </a:extLst>
                </p:cNvPr>
                <p:cNvSpPr txBox="1"/>
                <p:nvPr/>
              </p:nvSpPr>
              <p:spPr>
                <a:xfrm>
                  <a:off x="3194253" y="3107263"/>
                  <a:ext cx="44084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rgbClr val="0070C0"/>
                      </a:solidFill>
                    </a:rPr>
                    <a:t>ISC</a:t>
                  </a:r>
                  <a:endParaRPr lang="zh-CN" altLang="en-US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6" name="文本框 32">
                  <a:extLst>
                    <a:ext uri="{FF2B5EF4-FFF2-40B4-BE49-F238E27FC236}">
                      <a16:creationId xmlns:a16="http://schemas.microsoft.com/office/drawing/2014/main" id="{635761E9-CC22-5238-9CFE-A54154002D5C}"/>
                    </a:ext>
                  </a:extLst>
                </p:cNvPr>
                <p:cNvSpPr txBox="1"/>
                <p:nvPr/>
              </p:nvSpPr>
              <p:spPr>
                <a:xfrm>
                  <a:off x="4568681" y="2939158"/>
                  <a:ext cx="105001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rgbClr val="FF0000"/>
                      </a:solidFill>
                    </a:rPr>
                    <a:t>THz qubit control</a:t>
                  </a:r>
                  <a:endParaRPr lang="zh-CN" altLang="en-US" sz="14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08C4F192-5091-37E6-3597-79C049EE8D3C}"/>
                    </a:ext>
                  </a:extLst>
                </p:cNvPr>
                <p:cNvSpPr txBox="1"/>
                <p:nvPr/>
              </p:nvSpPr>
              <p:spPr>
                <a:xfrm>
                  <a:off x="4589541" y="4878292"/>
                  <a:ext cx="1114702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rgbClr val="0070C0"/>
                      </a:solidFill>
                    </a:rPr>
                    <a:t>ISC: Intersystem crossing</a:t>
                  </a:r>
                  <a:endParaRPr lang="zh-CN" altLang="en-US" sz="1400" b="1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50279B1B-458E-045A-2692-C31104B7F103}"/>
                    </a:ext>
                  </a:extLst>
                </p:cNvPr>
                <p:cNvSpPr txBox="1"/>
                <p:nvPr/>
              </p:nvSpPr>
              <p:spPr>
                <a:xfrm>
                  <a:off x="3657218" y="4891526"/>
                  <a:ext cx="1114702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rgbClr val="FFC000"/>
                      </a:solidFill>
                    </a:rPr>
                    <a:t>ZPL:</a:t>
                  </a:r>
                </a:p>
                <a:p>
                  <a:pPr algn="ctr"/>
                  <a:r>
                    <a:rPr lang="en-US" altLang="zh-CN" sz="1400" b="1" dirty="0">
                      <a:solidFill>
                        <a:srgbClr val="FFC000"/>
                      </a:solidFill>
                    </a:rPr>
                    <a:t>Zero-phonon line</a:t>
                  </a:r>
                  <a:endParaRPr lang="zh-CN" altLang="en-US" sz="1400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39" name="文本框 39">
                  <a:extLst>
                    <a:ext uri="{FF2B5EF4-FFF2-40B4-BE49-F238E27FC236}">
                      <a16:creationId xmlns:a16="http://schemas.microsoft.com/office/drawing/2014/main" id="{F421D9D4-6FAB-E8D7-4481-C244E762C235}"/>
                    </a:ext>
                  </a:extLst>
                </p:cNvPr>
                <p:cNvSpPr txBox="1"/>
                <p:nvPr/>
              </p:nvSpPr>
              <p:spPr>
                <a:xfrm>
                  <a:off x="2626413" y="4891526"/>
                  <a:ext cx="1472710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rgbClr val="FF0000"/>
                      </a:solidFill>
                    </a:rPr>
                    <a:t>ZFS: </a:t>
                  </a:r>
                </a:p>
                <a:p>
                  <a:pPr algn="ctr"/>
                  <a:r>
                    <a:rPr lang="en-US" altLang="zh-CN" sz="1400" b="1" dirty="0">
                      <a:solidFill>
                        <a:srgbClr val="FF0000"/>
                      </a:solidFill>
                    </a:rPr>
                    <a:t>Zero-field splitting</a:t>
                  </a:r>
                  <a:endParaRPr lang="zh-CN" altLang="en-US" sz="1400" b="1" dirty="0">
                    <a:solidFill>
                      <a:srgbClr val="FF0000"/>
                    </a:solidFill>
                  </a:endParaRPr>
                </a:p>
              </p:txBody>
            </p:sp>
          </p:grpSp>
          <p:cxnSp>
            <p:nvCxnSpPr>
              <p:cNvPr id="47" name="直接连接符 26">
                <a:extLst>
                  <a:ext uri="{FF2B5EF4-FFF2-40B4-BE49-F238E27FC236}">
                    <a16:creationId xmlns:a16="http://schemas.microsoft.com/office/drawing/2014/main" id="{E8755835-073F-ECB0-7FA7-48D5498D78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0595" y="2314439"/>
                <a:ext cx="0" cy="1454102"/>
              </a:xfrm>
              <a:prstGeom prst="line">
                <a:avLst/>
              </a:prstGeom>
              <a:ln w="19050" cap="flat" cmpd="sng" algn="ctr">
                <a:solidFill>
                  <a:srgbClr val="FFC000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26">
                <a:extLst>
                  <a:ext uri="{FF2B5EF4-FFF2-40B4-BE49-F238E27FC236}">
                    <a16:creationId xmlns:a16="http://schemas.microsoft.com/office/drawing/2014/main" id="{73A942F2-5911-5662-F035-663DADF57D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65413" y="2708375"/>
                <a:ext cx="0" cy="814188"/>
              </a:xfrm>
              <a:prstGeom prst="line">
                <a:avLst/>
              </a:prstGeom>
              <a:ln w="19050" cap="flat" cmpd="sng" algn="ctr">
                <a:solidFill>
                  <a:srgbClr val="FFC000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8EEB023-1484-0C66-D1E8-A095B8D0F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6347" y="3541698"/>
              <a:ext cx="198974" cy="17950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8F38C39-C99B-AF2C-B417-9940819F4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8116" y="2338502"/>
              <a:ext cx="376843" cy="339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8791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65FE1094-E58A-20A0-A874-8A4479E12E92}"/>
              </a:ext>
            </a:extLst>
          </p:cNvPr>
          <p:cNvSpPr txBox="1"/>
          <p:nvPr/>
        </p:nvSpPr>
        <p:spPr>
          <a:xfrm>
            <a:off x="0" y="3429000"/>
            <a:ext cx="9190653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By checking Rh-MoS2(-1) in 6*6 supercell, the same largely distorted geometry occurs, meaning it is not due to the supercell size. Therefore,  we need a more reliable method for searching for the real ground state:</a:t>
            </a:r>
          </a:p>
          <a:p>
            <a:r>
              <a:rPr lang="en-SG" sz="1600" dirty="0"/>
              <a:t>Based on the threefold symmetry of substitution site and supposing the a, b, c are unit vectors, the initial geometries choices can be confined in the shaded area. </a:t>
            </a:r>
          </a:p>
          <a:p>
            <a:endParaRPr lang="en-SG" sz="1600" dirty="0"/>
          </a:p>
          <a:p>
            <a:r>
              <a:rPr lang="en-SG" sz="1600" dirty="0"/>
              <a:t>For C1h/C1, the deviation direction is chosen towards a meta-site Mo/W along bisection angle in between the two C2v movements (0.333,0.417,0.500)-&gt;(0.333,0.437,0.520).</a:t>
            </a:r>
          </a:p>
          <a:p>
            <a:r>
              <a:rPr lang="en-SG" sz="1600" dirty="0"/>
              <a:t> </a:t>
            </a:r>
          </a:p>
          <a:p>
            <a:r>
              <a:rPr lang="en-SG" sz="1600" dirty="0"/>
              <a:t>Repeat all the calculations from C1 for both S=0 and 1 by PBE:</a:t>
            </a:r>
          </a:p>
          <a:p>
            <a:r>
              <a:rPr lang="en-SG" sz="1600" dirty="0"/>
              <a:t> -&gt; only 2 calculations for each defect charge </a:t>
            </a:r>
          </a:p>
          <a:p>
            <a:r>
              <a:rPr lang="en-SG" sz="1600" dirty="0"/>
              <a:t>-&gt; obtaining CTLs and Sin-Tri gaps within a single batch. </a:t>
            </a:r>
          </a:p>
          <a:p>
            <a:r>
              <a:rPr lang="en-SG" sz="1600" dirty="0"/>
              <a:t>-&gt; energetically more stable configurations than the previous random disruptions for non-constraint spin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83820-0922-6B40-0078-D9BFFF99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CF356-65A4-4ACF-82B0-E5ED355DD69B}" type="slidenum">
              <a:rPr lang="en-SG" smtClean="0"/>
              <a:t>34</a:t>
            </a:fld>
            <a:endParaRPr lang="en-SG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010E9C-46A5-A625-A7B5-38E5C0D1A032}"/>
              </a:ext>
            </a:extLst>
          </p:cNvPr>
          <p:cNvSpPr/>
          <p:nvPr/>
        </p:nvSpPr>
        <p:spPr>
          <a:xfrm>
            <a:off x="7357454" y="5180540"/>
            <a:ext cx="448281" cy="64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8C7102-9EEF-068A-0C53-4329D461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22" y="274500"/>
            <a:ext cx="3265693" cy="3092355"/>
          </a:xfrm>
          <a:prstGeom prst="rect">
            <a:avLst/>
          </a:prstGeom>
        </p:spPr>
      </p:pic>
      <p:sp>
        <p:nvSpPr>
          <p:cNvPr id="11" name="Trapezoid 10">
            <a:extLst>
              <a:ext uri="{FF2B5EF4-FFF2-40B4-BE49-F238E27FC236}">
                <a16:creationId xmlns:a16="http://schemas.microsoft.com/office/drawing/2014/main" id="{F50C8972-EB4E-C8D7-1D6B-00B5AFD7E7DC}"/>
              </a:ext>
            </a:extLst>
          </p:cNvPr>
          <p:cNvSpPr/>
          <p:nvPr/>
        </p:nvSpPr>
        <p:spPr>
          <a:xfrm rot="1735821">
            <a:off x="1327631" y="770123"/>
            <a:ext cx="1394734" cy="592708"/>
          </a:xfrm>
          <a:prstGeom prst="trapezoid">
            <a:avLst>
              <a:gd name="adj" fmla="val 55587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D68801-E7BB-7154-EDC0-DE7561E27A9B}"/>
              </a:ext>
            </a:extLst>
          </p:cNvPr>
          <p:cNvCxnSpPr>
            <a:cxnSpLocks/>
          </p:cNvCxnSpPr>
          <p:nvPr/>
        </p:nvCxnSpPr>
        <p:spPr>
          <a:xfrm>
            <a:off x="2487568" y="956133"/>
            <a:ext cx="11701" cy="73551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29CE-A444-C7D4-3B55-55FA6D4F23F2}"/>
              </a:ext>
            </a:extLst>
          </p:cNvPr>
          <p:cNvCxnSpPr>
            <a:cxnSpLocks/>
          </p:cNvCxnSpPr>
          <p:nvPr/>
        </p:nvCxnSpPr>
        <p:spPr>
          <a:xfrm>
            <a:off x="1213656" y="956133"/>
            <a:ext cx="1285613" cy="73551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2BF4FE-E83F-9C02-B9C6-1F2C7A052B77}"/>
              </a:ext>
            </a:extLst>
          </p:cNvPr>
          <p:cNvCxnSpPr>
            <a:cxnSpLocks/>
          </p:cNvCxnSpPr>
          <p:nvPr/>
        </p:nvCxnSpPr>
        <p:spPr>
          <a:xfrm>
            <a:off x="1832186" y="564474"/>
            <a:ext cx="667083" cy="114431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C92EF-99F2-E348-9906-C63E210D8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320" y="731078"/>
            <a:ext cx="3265693" cy="18571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CCEF19-6FA5-3E6A-C31D-148589376BAC}"/>
              </a:ext>
            </a:extLst>
          </p:cNvPr>
          <p:cNvCxnSpPr>
            <a:cxnSpLocks/>
          </p:cNvCxnSpPr>
          <p:nvPr/>
        </p:nvCxnSpPr>
        <p:spPr>
          <a:xfrm>
            <a:off x="6351027" y="731078"/>
            <a:ext cx="0" cy="185710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7767D2-A18F-3BBB-985D-37540F3130C1}"/>
              </a:ext>
            </a:extLst>
          </p:cNvPr>
          <p:cNvCxnSpPr>
            <a:cxnSpLocks/>
          </p:cNvCxnSpPr>
          <p:nvPr/>
        </p:nvCxnSpPr>
        <p:spPr>
          <a:xfrm flipH="1" flipV="1">
            <a:off x="2148599" y="1483483"/>
            <a:ext cx="380166" cy="2253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B43807-76E8-D9B5-FB08-7B89C1894EEB}"/>
              </a:ext>
            </a:extLst>
          </p:cNvPr>
          <p:cNvCxnSpPr>
            <a:cxnSpLocks/>
          </p:cNvCxnSpPr>
          <p:nvPr/>
        </p:nvCxnSpPr>
        <p:spPr>
          <a:xfrm flipH="1" flipV="1">
            <a:off x="2298240" y="1333688"/>
            <a:ext cx="201029" cy="3751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E63BF0-FE11-F691-B196-261736C2A837}"/>
              </a:ext>
            </a:extLst>
          </p:cNvPr>
          <p:cNvCxnSpPr>
            <a:cxnSpLocks/>
          </p:cNvCxnSpPr>
          <p:nvPr/>
        </p:nvCxnSpPr>
        <p:spPr>
          <a:xfrm flipV="1">
            <a:off x="2499269" y="1298817"/>
            <a:ext cx="0" cy="3928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3BB7A4-7846-F99A-7F54-498D74254D23}"/>
              </a:ext>
            </a:extLst>
          </p:cNvPr>
          <p:cNvCxnSpPr>
            <a:cxnSpLocks/>
          </p:cNvCxnSpPr>
          <p:nvPr/>
        </p:nvCxnSpPr>
        <p:spPr>
          <a:xfrm flipV="1">
            <a:off x="6347830" y="1408060"/>
            <a:ext cx="0" cy="3203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80F16B-AE55-7CFB-8CF2-620FE3D6AFE1}"/>
                  </a:ext>
                </a:extLst>
              </p:cNvPr>
              <p:cNvSpPr txBox="1"/>
              <p:nvPr/>
            </p:nvSpPr>
            <p:spPr>
              <a:xfrm>
                <a:off x="1948192" y="1105192"/>
                <a:ext cx="367665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80F16B-AE55-7CFB-8CF2-620FE3D6A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192" y="1105192"/>
                <a:ext cx="367665" cy="410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DDCC1850-76D9-D898-D504-1538827DB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03" y="2101424"/>
            <a:ext cx="1420831" cy="1060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3977EE-05C0-24B8-8897-71BAF2E06394}"/>
                  </a:ext>
                </a:extLst>
              </p:cNvPr>
              <p:cNvSpPr txBox="1"/>
              <p:nvPr/>
            </p:nvSpPr>
            <p:spPr>
              <a:xfrm>
                <a:off x="1374382" y="1486490"/>
                <a:ext cx="950388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⃑"/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3977EE-05C0-24B8-8897-71BAF2E06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382" y="1486490"/>
                <a:ext cx="950388" cy="4103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1DF288-57EC-8046-3D8C-FB5352A652B1}"/>
                  </a:ext>
                </a:extLst>
              </p:cNvPr>
              <p:cNvSpPr txBox="1"/>
              <p:nvPr/>
            </p:nvSpPr>
            <p:spPr>
              <a:xfrm>
                <a:off x="2419203" y="1087307"/>
                <a:ext cx="905504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+2</m:t>
                      </m:r>
                      <m:acc>
                        <m:accPr>
                          <m:chr m:val="⃑"/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1DF288-57EC-8046-3D8C-FB5352A65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203" y="1087307"/>
                <a:ext cx="905504" cy="4103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CFB649-A852-531F-AE54-7507102AD4CE}"/>
                  </a:ext>
                </a:extLst>
              </p:cNvPr>
              <p:cNvSpPr txBox="1"/>
              <p:nvPr/>
            </p:nvSpPr>
            <p:spPr>
              <a:xfrm>
                <a:off x="6328166" y="1114151"/>
                <a:ext cx="350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CFB649-A852-531F-AE54-7507102AD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166" y="1114151"/>
                <a:ext cx="350672" cy="369332"/>
              </a:xfrm>
              <a:prstGeom prst="rect">
                <a:avLst/>
              </a:prstGeom>
              <a:blipFill>
                <a:blip r:embed="rId8"/>
                <a:stretch>
                  <a:fillRect t="-6667" r="-1206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36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D3A32F0-F0CD-C42D-1846-5B9642394488}"/>
              </a:ext>
            </a:extLst>
          </p:cNvPr>
          <p:cNvGraphicFramePr>
            <a:graphicFrameLocks noGrp="1"/>
          </p:cNvGraphicFramePr>
          <p:nvPr/>
        </p:nvGraphicFramePr>
        <p:xfrm>
          <a:off x="634180" y="275304"/>
          <a:ext cx="2251587" cy="2087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71">
                  <a:extLst>
                    <a:ext uri="{9D8B030D-6E8A-4147-A177-3AD203B41FA5}">
                      <a16:colId xmlns:a16="http://schemas.microsoft.com/office/drawing/2014/main" val="2738939631"/>
                    </a:ext>
                  </a:extLst>
                </a:gridCol>
                <a:gridCol w="530942">
                  <a:extLst>
                    <a:ext uri="{9D8B030D-6E8A-4147-A177-3AD203B41FA5}">
                      <a16:colId xmlns:a16="http://schemas.microsoft.com/office/drawing/2014/main" val="3710089068"/>
                    </a:ext>
                  </a:extLst>
                </a:gridCol>
                <a:gridCol w="1150374">
                  <a:extLst>
                    <a:ext uri="{9D8B030D-6E8A-4147-A177-3AD203B41FA5}">
                      <a16:colId xmlns:a16="http://schemas.microsoft.com/office/drawing/2014/main" val="2467094949"/>
                    </a:ext>
                  </a:extLst>
                </a:gridCol>
              </a:tblGrid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MoS2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chg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E (new-old eV)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153850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59234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016304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094484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210497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Re</a:t>
                      </a:r>
                      <a:endParaRPr lang="en-SG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963630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 err="1"/>
                        <a:t>Ir</a:t>
                      </a:r>
                      <a:endParaRPr lang="en-SG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7200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BD8A41-EAB1-366D-ABAB-0FAF22D069D0}"/>
              </a:ext>
            </a:extLst>
          </p:cNvPr>
          <p:cNvGraphicFramePr>
            <a:graphicFrameLocks noGrp="1"/>
          </p:cNvGraphicFramePr>
          <p:nvPr/>
        </p:nvGraphicFramePr>
        <p:xfrm>
          <a:off x="634180" y="2382598"/>
          <a:ext cx="2251587" cy="2683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71">
                  <a:extLst>
                    <a:ext uri="{9D8B030D-6E8A-4147-A177-3AD203B41FA5}">
                      <a16:colId xmlns:a16="http://schemas.microsoft.com/office/drawing/2014/main" val="2738939631"/>
                    </a:ext>
                  </a:extLst>
                </a:gridCol>
                <a:gridCol w="530942">
                  <a:extLst>
                    <a:ext uri="{9D8B030D-6E8A-4147-A177-3AD203B41FA5}">
                      <a16:colId xmlns:a16="http://schemas.microsoft.com/office/drawing/2014/main" val="3710089068"/>
                    </a:ext>
                  </a:extLst>
                </a:gridCol>
                <a:gridCol w="1150374">
                  <a:extLst>
                    <a:ext uri="{9D8B030D-6E8A-4147-A177-3AD203B41FA5}">
                      <a16:colId xmlns:a16="http://schemas.microsoft.com/office/drawing/2014/main" val="2467094949"/>
                    </a:ext>
                  </a:extLst>
                </a:gridCol>
              </a:tblGrid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WSe2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chg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E (new-old eV)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153850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59234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016304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094484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solidFill>
                            <a:schemeClr val="tx1"/>
                          </a:solidFill>
                        </a:rPr>
                        <a:t>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210497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solidFill>
                            <a:schemeClr val="tx1"/>
                          </a:solidFill>
                        </a:rPr>
                        <a:t>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963630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72008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660849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solidFill>
                            <a:schemeClr val="tx1"/>
                          </a:solidFill>
                        </a:rPr>
                        <a:t>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7590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B993D5-F663-A2B4-E4D5-2B61A7205AD2}"/>
              </a:ext>
            </a:extLst>
          </p:cNvPr>
          <p:cNvGraphicFramePr>
            <a:graphicFrameLocks noGrp="1"/>
          </p:cNvGraphicFramePr>
          <p:nvPr/>
        </p:nvGraphicFramePr>
        <p:xfrm>
          <a:off x="4006645" y="275304"/>
          <a:ext cx="2251587" cy="4770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71">
                  <a:extLst>
                    <a:ext uri="{9D8B030D-6E8A-4147-A177-3AD203B41FA5}">
                      <a16:colId xmlns:a16="http://schemas.microsoft.com/office/drawing/2014/main" val="2738939631"/>
                    </a:ext>
                  </a:extLst>
                </a:gridCol>
                <a:gridCol w="530942">
                  <a:extLst>
                    <a:ext uri="{9D8B030D-6E8A-4147-A177-3AD203B41FA5}">
                      <a16:colId xmlns:a16="http://schemas.microsoft.com/office/drawing/2014/main" val="3710089068"/>
                    </a:ext>
                  </a:extLst>
                </a:gridCol>
                <a:gridCol w="1150374">
                  <a:extLst>
                    <a:ext uri="{9D8B030D-6E8A-4147-A177-3AD203B41FA5}">
                      <a16:colId xmlns:a16="http://schemas.microsoft.com/office/drawing/2014/main" val="2467094949"/>
                    </a:ext>
                  </a:extLst>
                </a:gridCol>
              </a:tblGrid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MoS2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chg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E (new-old eV)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153850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rgbClr val="FF0000"/>
                          </a:solidFill>
                        </a:rPr>
                        <a:t>-0.10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660849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rgbClr val="FF0000"/>
                          </a:solidFill>
                        </a:rPr>
                        <a:t>-0.35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759090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rgbClr val="FF0000"/>
                          </a:solidFill>
                        </a:rPr>
                        <a:t>-0.27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884661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rgbClr val="FF0000"/>
                          </a:solidFill>
                        </a:rPr>
                        <a:t>-0.09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734263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rgbClr val="FF0000"/>
                          </a:solidFill>
                        </a:rPr>
                        <a:t>-0.07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750674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rgbClr val="FF0000"/>
                          </a:solidFill>
                        </a:rPr>
                        <a:t>-0.07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558801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Rh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rgbClr val="FF0000"/>
                          </a:solidFill>
                        </a:rPr>
                        <a:t>-0.30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058068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28324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-0.05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569722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rgbClr val="FF0000"/>
                          </a:solidFill>
                        </a:rPr>
                        <a:t>-0.07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472019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 err="1"/>
                        <a:t>Ir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rgbClr val="FF0000"/>
                          </a:solidFill>
                        </a:rPr>
                        <a:t>-0.32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502676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-0.12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492254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388166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rgbClr val="FF0000"/>
                          </a:solidFill>
                        </a:rPr>
                        <a:t>-0.01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225469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-0.04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1038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6C4ACB-D043-F0B2-2E2C-434F777E4CF5}"/>
              </a:ext>
            </a:extLst>
          </p:cNvPr>
          <p:cNvGraphicFramePr>
            <a:graphicFrameLocks noGrp="1"/>
          </p:cNvGraphicFramePr>
          <p:nvPr/>
        </p:nvGraphicFramePr>
        <p:xfrm>
          <a:off x="6258232" y="275304"/>
          <a:ext cx="2251587" cy="4472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71">
                  <a:extLst>
                    <a:ext uri="{9D8B030D-6E8A-4147-A177-3AD203B41FA5}">
                      <a16:colId xmlns:a16="http://schemas.microsoft.com/office/drawing/2014/main" val="2738939631"/>
                    </a:ext>
                  </a:extLst>
                </a:gridCol>
                <a:gridCol w="530942">
                  <a:extLst>
                    <a:ext uri="{9D8B030D-6E8A-4147-A177-3AD203B41FA5}">
                      <a16:colId xmlns:a16="http://schemas.microsoft.com/office/drawing/2014/main" val="3710089068"/>
                    </a:ext>
                  </a:extLst>
                </a:gridCol>
                <a:gridCol w="1150374">
                  <a:extLst>
                    <a:ext uri="{9D8B030D-6E8A-4147-A177-3AD203B41FA5}">
                      <a16:colId xmlns:a16="http://schemas.microsoft.com/office/drawing/2014/main" val="2467094949"/>
                    </a:ext>
                  </a:extLst>
                </a:gridCol>
              </a:tblGrid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WSe2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chg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E (new-old eV)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153850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rgbClr val="FF0000"/>
                          </a:solidFill>
                        </a:rPr>
                        <a:t>-0.10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660849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rgbClr val="FF0000"/>
                          </a:solidFill>
                        </a:rPr>
                        <a:t>-0.36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759090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rgbClr val="FF0000"/>
                          </a:solidFill>
                        </a:rPr>
                        <a:t>-0.32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884661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rgbClr val="FF0000"/>
                          </a:solidFill>
                        </a:rPr>
                        <a:t>-0.17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734263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rgbClr val="FF0000"/>
                          </a:solidFill>
                        </a:rPr>
                        <a:t>-0.13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750674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rgbClr val="FF0000"/>
                          </a:solidFill>
                        </a:rPr>
                        <a:t>-0.07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558801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rgbClr val="FF0000"/>
                          </a:solidFill>
                        </a:rPr>
                        <a:t>-0.17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28324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Rh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rgbClr val="FF0000"/>
                          </a:solidFill>
                        </a:rPr>
                        <a:t>-0.26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569722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rgbClr val="FF0000"/>
                          </a:solidFill>
                        </a:rPr>
                        <a:t>-0.12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472019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 err="1">
                          <a:solidFill>
                            <a:schemeClr val="tx1"/>
                          </a:solidFill>
                        </a:rPr>
                        <a:t>Ir</a:t>
                      </a:r>
                      <a:endParaRPr lang="en-SG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-0.28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492254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-0.10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388166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-0.09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225469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rgbClr val="FF0000"/>
                          </a:solidFill>
                        </a:rPr>
                        <a:t>-0.04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10385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-0.07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2196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6C4ACD6-6AEC-8B19-C03C-87717D7408A0}"/>
              </a:ext>
            </a:extLst>
          </p:cNvPr>
          <p:cNvSpPr txBox="1"/>
          <p:nvPr/>
        </p:nvSpPr>
        <p:spPr>
          <a:xfrm>
            <a:off x="-1" y="-48485"/>
            <a:ext cx="851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800" dirty="0"/>
              <a:t>Comparison of total energy between new and old method</a:t>
            </a:r>
            <a:endParaRPr lang="en-SG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DF2C5-44B7-8202-5941-B8092509A084}"/>
              </a:ext>
            </a:extLst>
          </p:cNvPr>
          <p:cNvSpPr txBox="1"/>
          <p:nvPr/>
        </p:nvSpPr>
        <p:spPr>
          <a:xfrm>
            <a:off x="-1" y="4987094"/>
            <a:ext cx="91440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Among 150 systems, 107 systems are very closed by new and old method. Systems with larger than 0.01 eV </a:t>
            </a:r>
            <a:r>
              <a:rPr lang="en-SG" sz="1600" dirty="0" err="1"/>
              <a:t>E_tot</a:t>
            </a:r>
            <a:r>
              <a:rPr lang="en-SG" sz="1600" dirty="0"/>
              <a:t> difference are listed. The old method do not constrain spin multiplicity.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14 systems (left) show slightly higher energy by new method, probably due to the optimized fractional total magnetic moments by old method. Only 4 systems (bold) may change the CTLs a bit, none of which affect our candidates.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29 systems (right) shows a lower energy by new method. Old method could not even obtain a right spin state (red).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AF035D-C06E-2440-0667-2E151D57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CF356-65A4-4ACF-82B0-E5ED355DD69B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24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224B06-246A-E717-E8A4-7C7890156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3" y="4096244"/>
            <a:ext cx="4572000" cy="11451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0BFC8C-A479-603E-853E-ACAF20DF1EA5}"/>
              </a:ext>
            </a:extLst>
          </p:cNvPr>
          <p:cNvSpPr txBox="1"/>
          <p:nvPr/>
        </p:nvSpPr>
        <p:spPr>
          <a:xfrm>
            <a:off x="0" y="-48485"/>
            <a:ext cx="6931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SG" sz="2000" dirty="0"/>
              <a:t>Application based on ZFS of excited triplet states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51BF7E-E3FB-E475-7EF4-0F6DDDE08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351" y="3337941"/>
            <a:ext cx="2704246" cy="21810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ABA157-C262-20C6-A79F-75000E635022}"/>
              </a:ext>
            </a:extLst>
          </p:cNvPr>
          <p:cNvSpPr txBox="1"/>
          <p:nvPr/>
        </p:nvSpPr>
        <p:spPr>
          <a:xfrm>
            <a:off x="42542" y="295712"/>
            <a:ext cx="920194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some spectroscopy experiments for organic molecules and theoretical prediction for TM complexes, the ZFS values of excited states can be significantly changed from ground state, even the sign</a:t>
            </a:r>
            <a:r>
              <a:rPr lang="en-SG" dirty="0"/>
              <a:t>:</a:t>
            </a:r>
          </a:p>
          <a:p>
            <a:r>
              <a:rPr lang="en-US" sz="1600" dirty="0"/>
              <a:t>J. Phys. Chem. 1992, 96, 6, 2486–2490. (Exp)</a:t>
            </a:r>
          </a:p>
          <a:p>
            <a:r>
              <a:rPr lang="en-US" sz="1600" dirty="0"/>
              <a:t>J. Phys. Chem. A 1999, 103, 17, 3155–3162. (Exp)</a:t>
            </a:r>
          </a:p>
          <a:p>
            <a:r>
              <a:rPr lang="en-US" sz="1600" dirty="0"/>
              <a:t>J. Chem. Theory </a:t>
            </a:r>
            <a:r>
              <a:rPr lang="en-US" sz="1600" dirty="0" err="1"/>
              <a:t>Comput</a:t>
            </a:r>
            <a:r>
              <a:rPr lang="en-US" sz="1600" dirty="0"/>
              <a:t>. 2012, 8, 7, 2344–2351. (Calc)</a:t>
            </a:r>
          </a:p>
          <a:p>
            <a:r>
              <a:rPr lang="de-DE" sz="1600" dirty="0"/>
              <a:t> Chem. Sci., 2018, 9, 9018-9026.</a:t>
            </a:r>
            <a:r>
              <a:rPr lang="en-US" sz="1600" dirty="0"/>
              <a:t> (Calc)</a:t>
            </a:r>
            <a:endParaRPr lang="en-SG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2D8CFA-0B05-72D4-04A7-03DA2865C2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6"/>
          <a:stretch/>
        </p:blipFill>
        <p:spPr>
          <a:xfrm>
            <a:off x="1708351" y="4904456"/>
            <a:ext cx="986526" cy="18993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CC430C-87C9-9DE8-CAC8-212095071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877" y="4904456"/>
            <a:ext cx="670454" cy="18845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9BEAD2-8F85-0F12-19EA-FBE8A30F99E6}"/>
              </a:ext>
            </a:extLst>
          </p:cNvPr>
          <p:cNvSpPr txBox="1"/>
          <p:nvPr/>
        </p:nvSpPr>
        <p:spPr>
          <a:xfrm>
            <a:off x="-32052" y="3476802"/>
            <a:ext cx="5218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occurs obviously in 3d ion doped trigonal crystal field, e.g., ZnGa2O4:Cr3+. </a:t>
            </a:r>
            <a:endParaRPr lang="en-S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1A34C5-1CC1-22F9-3AAF-0333D6C5C3EB}"/>
              </a:ext>
            </a:extLst>
          </p:cNvPr>
          <p:cNvSpPr txBox="1"/>
          <p:nvPr/>
        </p:nvSpPr>
        <p:spPr>
          <a:xfrm>
            <a:off x="0" y="2199168"/>
            <a:ext cx="94291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 component difference between GS and ES can lead to the manipulation of spin Hamiltonian for quantum information process. </a:t>
            </a:r>
          </a:p>
          <a:p>
            <a:r>
              <a:rPr lang="en-US" sz="1600" dirty="0"/>
              <a:t>2.87 GHz vs 1.43 GHz for NV- </a:t>
            </a:r>
            <a:r>
              <a:rPr lang="en-US" sz="1600" dirty="0" err="1"/>
              <a:t>centre</a:t>
            </a:r>
            <a:r>
              <a:rPr lang="en-US" sz="1600" dirty="0"/>
              <a:t>; Phys. Rev. Lett. 101, 117601. </a:t>
            </a:r>
          </a:p>
          <a:p>
            <a:r>
              <a:rPr lang="en-US" sz="1600" dirty="0"/>
              <a:t>9.43 GHz vs 2.42 GHz in </a:t>
            </a:r>
            <a:r>
              <a:rPr lang="en-US" sz="1600" dirty="0" err="1"/>
              <a:t>colour</a:t>
            </a:r>
            <a:r>
              <a:rPr lang="en-US" sz="1600" dirty="0"/>
              <a:t> </a:t>
            </a:r>
            <a:r>
              <a:rPr lang="en-US" sz="1600" dirty="0" err="1"/>
              <a:t>centre</a:t>
            </a:r>
            <a:r>
              <a:rPr lang="en-US" sz="1600" dirty="0"/>
              <a:t> in </a:t>
            </a:r>
            <a:r>
              <a:rPr lang="en-US" sz="1600" dirty="0" err="1"/>
              <a:t>SiC</a:t>
            </a:r>
            <a:r>
              <a:rPr lang="en-US" sz="1600" dirty="0"/>
              <a:t>; </a:t>
            </a:r>
            <a:r>
              <a:rPr lang="fr-FR" sz="1600" dirty="0"/>
              <a:t>Nature </a:t>
            </a:r>
            <a:r>
              <a:rPr lang="fr-FR" sz="1600" dirty="0" err="1"/>
              <a:t>Physics</a:t>
            </a:r>
            <a:r>
              <a:rPr lang="fr-FR" sz="1600" dirty="0"/>
              <a:t> volume 10, pages157–162 (2014)</a:t>
            </a:r>
            <a:r>
              <a:rPr lang="en-SG" sz="1600" dirty="0"/>
              <a:t>.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402A81-8DD7-202C-D548-1831F9FF4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CF356-65A4-4ACF-82B0-E5ED355DD69B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0210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18972D-6FFB-6D00-1632-21A3061CEFCC}"/>
              </a:ext>
            </a:extLst>
          </p:cNvPr>
          <p:cNvSpPr txBox="1"/>
          <p:nvPr/>
        </p:nvSpPr>
        <p:spPr>
          <a:xfrm>
            <a:off x="0" y="1837833"/>
            <a:ext cx="317704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VASP input for step(2)</a:t>
            </a:r>
          </a:p>
          <a:p>
            <a:r>
              <a:rPr lang="en-US" sz="1600" dirty="0"/>
              <a:t>EDIFF = 1e-9</a:t>
            </a:r>
          </a:p>
          <a:p>
            <a:r>
              <a:rPr lang="en-US" sz="1600" dirty="0"/>
              <a:t>ICHARG = 11</a:t>
            </a:r>
          </a:p>
          <a:p>
            <a:r>
              <a:rPr lang="en-US" sz="1600" dirty="0"/>
              <a:t>LCHARG = .FALSE.</a:t>
            </a:r>
          </a:p>
          <a:p>
            <a:r>
              <a:rPr lang="en-US" sz="1600" dirty="0"/>
              <a:t>LWAVE = .TRUE.</a:t>
            </a:r>
            <a:endParaRPr lang="en-SG" sz="1600" dirty="0"/>
          </a:p>
          <a:p>
            <a:r>
              <a:rPr lang="en-SG" sz="1600" dirty="0"/>
              <a:t>LSORBIT = .TRUE.</a:t>
            </a:r>
          </a:p>
          <a:p>
            <a:r>
              <a:rPr lang="en-SG" sz="1600" dirty="0"/>
              <a:t>SAXIS = 0 0 1/1 1.732 0/1.732 -1 0</a:t>
            </a:r>
          </a:p>
          <a:p>
            <a:endParaRPr lang="en-SG" sz="1600" dirty="0"/>
          </a:p>
          <a:p>
            <a:r>
              <a:rPr lang="en-SG" sz="1600" dirty="0"/>
              <a:t>Triplet GS</a:t>
            </a:r>
          </a:p>
          <a:p>
            <a:r>
              <a:rPr lang="en-SG" sz="1600" dirty="0"/>
              <a:t>Method1: </a:t>
            </a:r>
            <a:r>
              <a:rPr lang="en-SG" sz="1600" dirty="0" err="1"/>
              <a:t>Tot_E</a:t>
            </a:r>
            <a:endParaRPr lang="en-SG" sz="1600" dirty="0"/>
          </a:p>
          <a:p>
            <a:r>
              <a:rPr lang="en-SG" sz="1600" dirty="0"/>
              <a:t>D_SO</a:t>
            </a:r>
          </a:p>
          <a:p>
            <a:r>
              <a:rPr lang="en-SG" sz="1600" b="1" dirty="0"/>
              <a:t>2797.7736486175 GHz</a:t>
            </a:r>
          </a:p>
          <a:p>
            <a:r>
              <a:rPr lang="en-SG" sz="1600" dirty="0"/>
              <a:t>E_SO</a:t>
            </a:r>
          </a:p>
          <a:p>
            <a:r>
              <a:rPr lang="en-SG" sz="1600" dirty="0"/>
              <a:t>-38.0467991705 MHz</a:t>
            </a:r>
          </a:p>
          <a:p>
            <a:r>
              <a:rPr lang="en-SG" sz="1600" dirty="0"/>
              <a:t>Method2: </a:t>
            </a:r>
            <a:r>
              <a:rPr lang="en-SG" sz="1600" dirty="0" err="1"/>
              <a:t>E_soc</a:t>
            </a:r>
            <a:endParaRPr lang="en-SG" sz="1600" dirty="0"/>
          </a:p>
          <a:p>
            <a:r>
              <a:rPr lang="en-SG" sz="1600" dirty="0"/>
              <a:t>D_SO</a:t>
            </a:r>
          </a:p>
          <a:p>
            <a:r>
              <a:rPr lang="en-SG" sz="1600" dirty="0"/>
              <a:t>4698.9114999086 GHz</a:t>
            </a:r>
          </a:p>
          <a:p>
            <a:r>
              <a:rPr lang="en-SG" sz="1600" dirty="0"/>
              <a:t>E_SO</a:t>
            </a:r>
          </a:p>
          <a:p>
            <a:r>
              <a:rPr lang="en-SG" sz="1600" dirty="0"/>
              <a:t>-40.8452999272 MHz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7293B-C2C2-E231-8B7F-C0FD2B7A7093}"/>
              </a:ext>
            </a:extLst>
          </p:cNvPr>
          <p:cNvSpPr txBox="1"/>
          <p:nvPr/>
        </p:nvSpPr>
        <p:spPr>
          <a:xfrm>
            <a:off x="2900517" y="378785"/>
            <a:ext cx="6351638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VASP input for step(3)</a:t>
            </a:r>
          </a:p>
          <a:p>
            <a:r>
              <a:rPr lang="en-SG" sz="1600" dirty="0"/>
              <a:t>ISMEAR = -2</a:t>
            </a:r>
          </a:p>
          <a:p>
            <a:r>
              <a:rPr lang="en-SG" sz="1600" dirty="0"/>
              <a:t>EDIFF = 1e-9</a:t>
            </a:r>
          </a:p>
          <a:p>
            <a:r>
              <a:rPr lang="en-SG" sz="1600" dirty="0"/>
              <a:t>ICHARG = 1</a:t>
            </a:r>
          </a:p>
          <a:p>
            <a:r>
              <a:rPr lang="en-SG" sz="1600" dirty="0"/>
              <a:t>LCHARG = .FALSE.</a:t>
            </a:r>
          </a:p>
          <a:p>
            <a:r>
              <a:rPr lang="en-SG" sz="1600" dirty="0"/>
              <a:t>LWAVE = .FALSE.</a:t>
            </a:r>
          </a:p>
          <a:p>
            <a:r>
              <a:rPr lang="en-SG" sz="1600" dirty="0"/>
              <a:t>FERWE = 413*1.0 0.0 1.0 129*0.0 413*1.0 0.0 1.0 129*0.0 413*1.0 0.0 1.0 129*0.0 413*1.0 0.0 1.0 129*0.0 413*1.0 0.0 1.0 129*0.0 413*1.0 0.0 1.0 129*0.0 413*1.0 0.0 1.0 129*0.0 413*1.0 0.0 1.0 129*0.0 413*1.0 0.0 1.0 129*0.0</a:t>
            </a:r>
          </a:p>
          <a:p>
            <a:r>
              <a:rPr lang="en-SG" sz="1600" dirty="0"/>
              <a:t>LDIAG = .FALSE.</a:t>
            </a:r>
          </a:p>
          <a:p>
            <a:r>
              <a:rPr lang="en-SG" sz="1600" dirty="0"/>
              <a:t>LSORBIT = .TRUE.</a:t>
            </a:r>
          </a:p>
          <a:p>
            <a:r>
              <a:rPr lang="en-SG" sz="1600" dirty="0"/>
              <a:t>SAXIS = 0 0 1/1 1.732 0/1.732 -1 0</a:t>
            </a:r>
          </a:p>
          <a:p>
            <a:endParaRPr lang="en-SG" sz="1600" dirty="0"/>
          </a:p>
          <a:p>
            <a:r>
              <a:rPr lang="en-SG" sz="1600" dirty="0"/>
              <a:t>Triplet ES</a:t>
            </a:r>
          </a:p>
          <a:p>
            <a:r>
              <a:rPr lang="en-SG" sz="1600" dirty="0"/>
              <a:t>Method1: </a:t>
            </a:r>
            <a:r>
              <a:rPr lang="en-SG" sz="1600" dirty="0" err="1"/>
              <a:t>Tot_E</a:t>
            </a:r>
            <a:endParaRPr lang="en-SG" sz="1600" dirty="0"/>
          </a:p>
          <a:p>
            <a:r>
              <a:rPr lang="en-SG" sz="1600" dirty="0"/>
              <a:t>D_SO</a:t>
            </a:r>
          </a:p>
          <a:p>
            <a:r>
              <a:rPr lang="en-SG" sz="1600" b="1" dirty="0"/>
              <a:t>-16273.7824136022 GHz</a:t>
            </a:r>
          </a:p>
          <a:p>
            <a:r>
              <a:rPr lang="en-SG" sz="1600" dirty="0"/>
              <a:t>E_SO</a:t>
            </a:r>
          </a:p>
          <a:p>
            <a:r>
              <a:rPr lang="en-SG" sz="1600" dirty="0"/>
              <a:t>3823.0033410819 MHz</a:t>
            </a:r>
          </a:p>
          <a:p>
            <a:r>
              <a:rPr lang="en-SG" sz="1600" dirty="0"/>
              <a:t>Method2: </a:t>
            </a:r>
            <a:r>
              <a:rPr lang="en-SG" sz="1600" dirty="0" err="1"/>
              <a:t>E_soc</a:t>
            </a:r>
            <a:endParaRPr lang="en-SG" sz="1600" dirty="0"/>
          </a:p>
          <a:p>
            <a:r>
              <a:rPr lang="en-SG" sz="1600" dirty="0"/>
              <a:t>D_SO</a:t>
            </a:r>
          </a:p>
          <a:p>
            <a:r>
              <a:rPr lang="en-SG" sz="1600" dirty="0"/>
              <a:t>-18425.1406824871 GHz</a:t>
            </a:r>
          </a:p>
          <a:p>
            <a:r>
              <a:rPr lang="en-SG" sz="1600" dirty="0"/>
              <a:t>E_SO</a:t>
            </a:r>
          </a:p>
          <a:p>
            <a:r>
              <a:rPr lang="en-SG" sz="1600" dirty="0"/>
              <a:t>-359.9019275809 MHz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61616-E2DE-256A-2447-BE390BB078E9}"/>
              </a:ext>
            </a:extLst>
          </p:cNvPr>
          <p:cNvSpPr txBox="1"/>
          <p:nvPr/>
        </p:nvSpPr>
        <p:spPr>
          <a:xfrm>
            <a:off x="5093110" y="3814927"/>
            <a:ext cx="405089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DFT calculation method: </a:t>
            </a:r>
          </a:p>
          <a:p>
            <a:pPr marL="342900" indent="-342900">
              <a:buAutoNum type="arabicParenBoth"/>
            </a:pPr>
            <a:r>
              <a:rPr lang="en-SG" dirty="0"/>
              <a:t>Triplet GS without SOC</a:t>
            </a:r>
          </a:p>
          <a:p>
            <a:pPr marL="342900" indent="-342900">
              <a:buAutoNum type="arabicParenBoth"/>
            </a:pPr>
            <a:r>
              <a:rPr lang="en-SG" dirty="0"/>
              <a:t>Non-SCF calculations based on three spin orientations</a:t>
            </a:r>
          </a:p>
          <a:p>
            <a:pPr marL="342900" indent="-342900">
              <a:buAutoNum type="arabicParenBoth"/>
            </a:pPr>
            <a:r>
              <a:rPr lang="en-SG" dirty="0"/>
              <a:t>Read previous three WAVECARs for </a:t>
            </a:r>
            <a:r>
              <a:rPr lang="en-SG"/>
              <a:t>SCF calculations by </a:t>
            </a:r>
            <a:r>
              <a:rPr lang="en-SG" dirty="0" err="1"/>
              <a:t>cDFT</a:t>
            </a:r>
            <a:r>
              <a:rPr lang="en-SG" dirty="0"/>
              <a:t>, respectively </a:t>
            </a:r>
          </a:p>
          <a:p>
            <a:r>
              <a:rPr lang="en-SG" sz="1600" dirty="0"/>
              <a:t>*The relaxed excited geometry exhibits approximately same ZFS value.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B2AA1-A8EF-EC8B-85E7-7CCEBD6D1656}"/>
              </a:ext>
            </a:extLst>
          </p:cNvPr>
          <p:cNvSpPr txBox="1"/>
          <p:nvPr/>
        </p:nvSpPr>
        <p:spPr>
          <a:xfrm>
            <a:off x="0" y="-48485"/>
            <a:ext cx="6007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SG" sz="2000" dirty="0"/>
              <a:t>Cd</a:t>
            </a:r>
            <a:r>
              <a:rPr lang="en-SG" sz="2000" baseline="30000" dirty="0"/>
              <a:t>0</a:t>
            </a:r>
            <a:r>
              <a:rPr lang="en-SG" sz="2000" dirty="0"/>
              <a:t>-MoS</a:t>
            </a:r>
            <a:r>
              <a:rPr lang="en-SG" sz="2000" baseline="-25000" dirty="0"/>
              <a:t>2</a:t>
            </a:r>
            <a:r>
              <a:rPr lang="en-SG" sz="2000" dirty="0"/>
              <a:t> ZFS of excited state by PBE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AFD177-68CB-DED4-C766-81364351B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CF356-65A4-4ACF-82B0-E5ED355DD69B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1836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9D479D-74E7-85E1-E40B-2FB17DDF6469}"/>
              </a:ext>
            </a:extLst>
          </p:cNvPr>
          <p:cNvSpPr txBox="1"/>
          <p:nvPr/>
        </p:nvSpPr>
        <p:spPr>
          <a:xfrm>
            <a:off x="16470" y="2532889"/>
            <a:ext cx="5454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Ir</a:t>
            </a:r>
            <a:r>
              <a:rPr lang="en-SG" dirty="0"/>
              <a:t>(-1)-WSe2 Band edge (VBM) alignment using core level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352DF6-9EC1-4B0B-DF1C-F5E3A2FC272A}"/>
                  </a:ext>
                </a:extLst>
              </p:cNvPr>
              <p:cNvSpPr txBox="1"/>
              <p:nvPr/>
            </p:nvSpPr>
            <p:spPr>
              <a:xfrm>
                <a:off x="319161" y="2864451"/>
                <a:ext cx="48239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SG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sSub>
                            <m:sSubPr>
                              <m:ctrlPr>
                                <a:rPr lang="en-SG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SG" sz="1600" b="0" i="1" smtClean="0">
                                  <a:latin typeface="Cambria Math" panose="02040503050406030204" pitchFamily="18" charset="0"/>
                                </a:rPr>
                                <m:t>𝑉𝐵𝑀</m:t>
                              </m:r>
                            </m:sub>
                          </m:sSub>
                        </m:e>
                      </m:d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SG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sSub>
                            <m:sSubPr>
                              <m:ctrlPr>
                                <a:rPr lang="en-SG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SG" sz="1600" b="0" i="1" smtClean="0">
                                  <a:latin typeface="Cambria Math" panose="02040503050406030204" pitchFamily="18" charset="0"/>
                                </a:rPr>
                                <m:t>𝑐𝑜𝑟𝑒</m:t>
                              </m:r>
                            </m:sub>
                          </m:sSub>
                        </m:e>
                      </m:d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SG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𝑝𝑟</m:t>
                          </m:r>
                          <m:sSub>
                            <m:sSubPr>
                              <m:ctrlPr>
                                <a:rPr lang="en-SG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SG" sz="1600" b="0" i="1" smtClean="0">
                                  <a:latin typeface="Cambria Math" panose="02040503050406030204" pitchFamily="18" charset="0"/>
                                </a:rPr>
                                <m:t>𝑉𝐵𝑀</m:t>
                              </m:r>
                            </m:sub>
                          </m:sSub>
                        </m:e>
                      </m:d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𝑝𝑟</m:t>
                      </m:r>
                      <m:sSub>
                        <m:sSubPr>
                          <m:ctrlPr>
                            <a:rPr lang="en-SG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SG" sz="1600" b="0" i="1" smtClean="0">
                              <a:latin typeface="Cambria Math" panose="02040503050406030204" pitchFamily="18" charset="0"/>
                            </a:rPr>
                            <m:t>𝑐𝑜𝑟𝑒</m:t>
                          </m:r>
                        </m:sub>
                      </m:sSub>
                      <m:r>
                        <a:rPr lang="en-SG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352DF6-9EC1-4B0B-DF1C-F5E3A2FC2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61" y="2864451"/>
                <a:ext cx="4823925" cy="246221"/>
              </a:xfrm>
              <a:prstGeom prst="rect">
                <a:avLst/>
              </a:prstGeom>
              <a:blipFill>
                <a:blip r:embed="rId2"/>
                <a:stretch>
                  <a:fillRect b="-325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0C3E4F1-6AE8-F0F4-CFDB-471A80D7301C}"/>
              </a:ext>
            </a:extLst>
          </p:cNvPr>
          <p:cNvSpPr txBox="1"/>
          <p:nvPr/>
        </p:nvSpPr>
        <p:spPr>
          <a:xfrm>
            <a:off x="459409" y="3684190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PBE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59B8A-3B9D-CAD1-6963-12C7B60B25A9}"/>
              </a:ext>
            </a:extLst>
          </p:cNvPr>
          <p:cNvSpPr txBox="1"/>
          <p:nvPr/>
        </p:nvSpPr>
        <p:spPr>
          <a:xfrm>
            <a:off x="0" y="3345636"/>
            <a:ext cx="4104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Peak position of </a:t>
            </a:r>
            <a:r>
              <a:rPr lang="en-SG" sz="1600" dirty="0" err="1"/>
              <a:t>pDOS</a:t>
            </a:r>
            <a:r>
              <a:rPr lang="en-SG" sz="1600" dirty="0"/>
              <a:t> by </a:t>
            </a:r>
            <a:r>
              <a:rPr lang="en-US" altLang="zh-CN" sz="1600" dirty="0"/>
              <a:t>chalcogen </a:t>
            </a:r>
            <a:r>
              <a:rPr lang="en-SG" sz="1600" dirty="0"/>
              <a:t>s electrons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4B2730-4E83-C890-6074-2FB3D2B41DC4}"/>
              </a:ext>
            </a:extLst>
          </p:cNvPr>
          <p:cNvSpPr txBox="1"/>
          <p:nvPr/>
        </p:nvSpPr>
        <p:spPr>
          <a:xfrm>
            <a:off x="1022795" y="3684190"/>
            <a:ext cx="59747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0.50 eV = -12.09 + 0 - (-12.59) eV</a:t>
            </a:r>
          </a:p>
          <a:p>
            <a:r>
              <a:rPr lang="en-SG" sz="1600" dirty="0"/>
              <a:t>&gt;</a:t>
            </a:r>
            <a:r>
              <a:rPr lang="zh-CN" altLang="en-US" sz="1600" dirty="0"/>
              <a:t> </a:t>
            </a:r>
            <a:r>
              <a:rPr lang="en-SG" sz="1600" dirty="0"/>
              <a:t>0.48 eV </a:t>
            </a:r>
            <a:r>
              <a:rPr lang="en-US" sz="1600" dirty="0"/>
              <a:t>r</a:t>
            </a:r>
            <a:r>
              <a:rPr lang="en-US" altLang="zh-CN" sz="1600" dirty="0"/>
              <a:t>ead VBM from the defect band structure</a:t>
            </a:r>
          </a:p>
          <a:p>
            <a:r>
              <a:rPr lang="el-GR" sz="1600" dirty="0"/>
              <a:t>Δ</a:t>
            </a:r>
            <a:r>
              <a:rPr lang="en-US" altLang="zh-CN" sz="1600" dirty="0" err="1"/>
              <a:t>E_VBM_corr</a:t>
            </a:r>
            <a:r>
              <a:rPr lang="en-US" altLang="zh-CN" sz="1600" dirty="0"/>
              <a:t> = 0.02 eV </a:t>
            </a:r>
            <a:endParaRPr lang="en-SG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97A199-9676-54AE-0165-935FA2E4300D}"/>
              </a:ext>
            </a:extLst>
          </p:cNvPr>
          <p:cNvSpPr txBox="1"/>
          <p:nvPr/>
        </p:nvSpPr>
        <p:spPr>
          <a:xfrm>
            <a:off x="1022795" y="5192296"/>
            <a:ext cx="59747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0.54 eV = -13.63 + 0 - (-14.17) eV</a:t>
            </a:r>
          </a:p>
          <a:p>
            <a:r>
              <a:rPr lang="en-SG" altLang="zh-CN" sz="1600" dirty="0"/>
              <a:t>&gt;</a:t>
            </a:r>
            <a:r>
              <a:rPr lang="zh-CN" altLang="en-US" sz="1600" dirty="0"/>
              <a:t> </a:t>
            </a:r>
            <a:r>
              <a:rPr lang="en-SG" sz="1600" dirty="0"/>
              <a:t>0.44 eV </a:t>
            </a:r>
            <a:r>
              <a:rPr lang="en-US" sz="1600" dirty="0"/>
              <a:t>r</a:t>
            </a:r>
            <a:r>
              <a:rPr lang="en-US" altLang="zh-CN" sz="1600" dirty="0"/>
              <a:t>ead VBM from the defect band structure</a:t>
            </a:r>
          </a:p>
          <a:p>
            <a:r>
              <a:rPr lang="el-GR" sz="1600" dirty="0"/>
              <a:t>Δ</a:t>
            </a:r>
            <a:r>
              <a:rPr lang="en-US" altLang="zh-CN" sz="1600" dirty="0" err="1"/>
              <a:t>E_VBM_corr</a:t>
            </a:r>
            <a:r>
              <a:rPr lang="en-US" altLang="zh-CN" sz="1600" dirty="0"/>
              <a:t> = 0.10 eV </a:t>
            </a:r>
            <a:endParaRPr lang="en-SG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9E2D5-F3DD-3D76-32BD-F06C030E16F7}"/>
              </a:ext>
            </a:extLst>
          </p:cNvPr>
          <p:cNvSpPr txBox="1"/>
          <p:nvPr/>
        </p:nvSpPr>
        <p:spPr>
          <a:xfrm>
            <a:off x="246210" y="5145446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HSE06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C19C6-E3AF-1832-D6FD-6FC5CE1CE7C2}"/>
              </a:ext>
            </a:extLst>
          </p:cNvPr>
          <p:cNvSpPr txBox="1"/>
          <p:nvPr/>
        </p:nvSpPr>
        <p:spPr>
          <a:xfrm>
            <a:off x="601672" y="3099415"/>
            <a:ext cx="43200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(Numbers are relative to </a:t>
            </a:r>
            <a:r>
              <a:rPr lang="en-SG" sz="1600" dirty="0" err="1"/>
              <a:t>pri_VBM</a:t>
            </a:r>
            <a:r>
              <a:rPr lang="en-SG" sz="1600" dirty="0"/>
              <a:t>, respectively)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408F44-78B3-B45B-2874-FFB36BF11754}"/>
              </a:ext>
            </a:extLst>
          </p:cNvPr>
          <p:cNvSpPr txBox="1"/>
          <p:nvPr/>
        </p:nvSpPr>
        <p:spPr>
          <a:xfrm>
            <a:off x="1022795" y="5946349"/>
            <a:ext cx="59747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0.56 eV = -13.91 + 0 - (-14.47) eV</a:t>
            </a:r>
          </a:p>
          <a:p>
            <a:r>
              <a:rPr lang="en-SG" altLang="zh-CN" sz="1600" dirty="0"/>
              <a:t>&gt; 0.29</a:t>
            </a:r>
            <a:r>
              <a:rPr lang="zh-CN" altLang="en-US" sz="1600" dirty="0"/>
              <a:t> </a:t>
            </a:r>
            <a:r>
              <a:rPr lang="en-SG" sz="1600" dirty="0"/>
              <a:t>eV </a:t>
            </a:r>
            <a:r>
              <a:rPr lang="en-US" sz="1600" dirty="0"/>
              <a:t>r</a:t>
            </a:r>
            <a:r>
              <a:rPr lang="en-US" altLang="zh-CN" sz="1600" dirty="0"/>
              <a:t>ead VBM from the defect band structure</a:t>
            </a:r>
          </a:p>
          <a:p>
            <a:r>
              <a:rPr lang="el-GR" sz="1600" dirty="0"/>
              <a:t>Δ</a:t>
            </a:r>
            <a:r>
              <a:rPr lang="en-US" altLang="zh-CN" sz="1600" dirty="0" err="1"/>
              <a:t>E_VBM_corr</a:t>
            </a:r>
            <a:r>
              <a:rPr lang="en-US" altLang="zh-CN" sz="1600" dirty="0"/>
              <a:t> = 0.26 eV </a:t>
            </a:r>
            <a:endParaRPr lang="en-SG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48B71-1C8A-1A0A-694F-887E09D769B9}"/>
              </a:ext>
            </a:extLst>
          </p:cNvPr>
          <p:cNvSpPr txBox="1"/>
          <p:nvPr/>
        </p:nvSpPr>
        <p:spPr>
          <a:xfrm>
            <a:off x="16470" y="5934669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HSE06soc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CD1AE-B5A1-97B2-1523-75419EB3547A}"/>
              </a:ext>
            </a:extLst>
          </p:cNvPr>
          <p:cNvSpPr txBox="1"/>
          <p:nvPr/>
        </p:nvSpPr>
        <p:spPr>
          <a:xfrm>
            <a:off x="995113" y="4438243"/>
            <a:ext cx="59747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 0.50 eV =  -12.33 + 0 - (-12.83) eV</a:t>
            </a:r>
          </a:p>
          <a:p>
            <a:r>
              <a:rPr lang="en-SG" sz="1600" dirty="0"/>
              <a:t>&gt;</a:t>
            </a:r>
            <a:r>
              <a:rPr lang="zh-CN" altLang="en-US" sz="1600" dirty="0"/>
              <a:t> </a:t>
            </a:r>
            <a:r>
              <a:rPr lang="en-SG" altLang="zh-CN" sz="1600" dirty="0"/>
              <a:t>0.39</a:t>
            </a:r>
            <a:r>
              <a:rPr lang="en-SG" sz="1600" dirty="0"/>
              <a:t> eV </a:t>
            </a:r>
            <a:r>
              <a:rPr lang="en-US" sz="1600" dirty="0"/>
              <a:t>r</a:t>
            </a:r>
            <a:r>
              <a:rPr lang="en-US" altLang="zh-CN" sz="1600" dirty="0"/>
              <a:t>ead VBM from the defect band structure</a:t>
            </a:r>
          </a:p>
          <a:p>
            <a:r>
              <a:rPr lang="el-GR" sz="1600" dirty="0"/>
              <a:t>Δ</a:t>
            </a:r>
            <a:r>
              <a:rPr lang="en-US" altLang="zh-CN" sz="1600" dirty="0" err="1"/>
              <a:t>E_VBM_corr</a:t>
            </a:r>
            <a:r>
              <a:rPr lang="en-US" altLang="zh-CN" sz="1600" dirty="0"/>
              <a:t> = 0.11 eV </a:t>
            </a:r>
            <a:endParaRPr lang="en-SG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723281-232B-1CDD-E5C2-D73B42465DA1}"/>
              </a:ext>
            </a:extLst>
          </p:cNvPr>
          <p:cNvSpPr txBox="1"/>
          <p:nvPr/>
        </p:nvSpPr>
        <p:spPr>
          <a:xfrm>
            <a:off x="189245" y="4381533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 err="1"/>
              <a:t>PBEsoc</a:t>
            </a:r>
            <a:endParaRPr lang="en-SG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751B9-024F-A4F3-BE78-EF4E72702A57}"/>
              </a:ext>
            </a:extLst>
          </p:cNvPr>
          <p:cNvSpPr txBox="1"/>
          <p:nvPr/>
        </p:nvSpPr>
        <p:spPr>
          <a:xfrm>
            <a:off x="119818" y="436508"/>
            <a:ext cx="4572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# CTL_1(+1/0)=E_0-(E_p1+FNV_p1)-E_VBM</a:t>
            </a:r>
          </a:p>
          <a:p>
            <a:r>
              <a:rPr lang="pt-BR" sz="1600" dirty="0"/>
              <a:t># CTL_2(0/-1)=-E_0+(E_n1+FNV_n1)-E_VBM</a:t>
            </a:r>
            <a:endParaRPr lang="en-SG" sz="1600" dirty="0"/>
          </a:p>
          <a:p>
            <a:r>
              <a:rPr lang="en-SG" sz="1600" dirty="0"/>
              <a:t>HSE06soc: 1.62 eV gap</a:t>
            </a:r>
          </a:p>
          <a:p>
            <a:r>
              <a:rPr lang="en-SG" sz="1600" dirty="0"/>
              <a:t>CTL_1(+1/0) 0.420</a:t>
            </a:r>
          </a:p>
          <a:p>
            <a:r>
              <a:rPr lang="en-SG" sz="1600" dirty="0"/>
              <a:t>CTL_2(0/-1) 1.383</a:t>
            </a:r>
          </a:p>
          <a:p>
            <a:r>
              <a:rPr lang="en-SG" sz="1600" dirty="0"/>
              <a:t>HSE06: 1.90 eV gap</a:t>
            </a:r>
          </a:p>
          <a:p>
            <a:r>
              <a:rPr lang="en-SG" sz="1600" dirty="0"/>
              <a:t>CTL_1(+1/0) 0.759</a:t>
            </a:r>
          </a:p>
          <a:p>
            <a:r>
              <a:rPr lang="en-SG" sz="1600" dirty="0"/>
              <a:t>CTL_2(0/-1) 1.698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103EA6-BB48-43D2-9C99-65813F883330}"/>
              </a:ext>
            </a:extLst>
          </p:cNvPr>
          <p:cNvSpPr txBox="1"/>
          <p:nvPr/>
        </p:nvSpPr>
        <p:spPr>
          <a:xfrm>
            <a:off x="250730" y="55842"/>
            <a:ext cx="444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Ir-WSe2 CTLs by HSE06 with and without SOC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2031CBD-943A-47C6-FC02-C03046FEB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CF356-65A4-4ACF-82B0-E5ED355DD69B}" type="slidenum">
              <a:rPr lang="en-SG" smtClean="0"/>
              <a:t>38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4">
                <a:extLst>
                  <a:ext uri="{FF2B5EF4-FFF2-40B4-BE49-F238E27FC236}">
                    <a16:creationId xmlns:a16="http://schemas.microsoft.com/office/drawing/2014/main" id="{66E6824D-552F-6A22-7DDE-E96E2B36D4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9209800"/>
                  </p:ext>
                </p:extLst>
              </p:nvPr>
            </p:nvGraphicFramePr>
            <p:xfrm>
              <a:off x="4443714" y="473901"/>
              <a:ext cx="4580468" cy="206248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2290234">
                      <a:extLst>
                        <a:ext uri="{9D8B030D-6E8A-4147-A177-3AD203B41FA5}">
                          <a16:colId xmlns:a16="http://schemas.microsoft.com/office/drawing/2014/main" val="441834029"/>
                        </a:ext>
                      </a:extLst>
                    </a:gridCol>
                    <a:gridCol w="1145117">
                      <a:extLst>
                        <a:ext uri="{9D8B030D-6E8A-4147-A177-3AD203B41FA5}">
                          <a16:colId xmlns:a16="http://schemas.microsoft.com/office/drawing/2014/main" val="4169340701"/>
                        </a:ext>
                      </a:extLst>
                    </a:gridCol>
                    <a:gridCol w="1145117">
                      <a:extLst>
                        <a:ext uri="{9D8B030D-6E8A-4147-A177-3AD203B41FA5}">
                          <a16:colId xmlns:a16="http://schemas.microsoft.com/office/drawing/2014/main" val="344581300"/>
                        </a:ext>
                      </a:extLst>
                    </a:gridCol>
                  </a:tblGrid>
                  <a:tr h="294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1" dirty="0"/>
                            <a:t>Supercell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1" dirty="0"/>
                            <a:t>4</a:t>
                          </a:r>
                          <a:r>
                            <a:rPr lang="en-US" altLang="zh-CN" sz="1200" b="1" dirty="0"/>
                            <a:t>×4 </a:t>
                          </a:r>
                          <a:endParaRPr lang="en-SG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altLang="zh-CN" sz="1200" b="1" dirty="0"/>
                            <a:t>6</a:t>
                          </a:r>
                          <a:r>
                            <a:rPr lang="en-US" altLang="zh-CN" sz="1200" b="1" dirty="0"/>
                            <a:t>×6 </a:t>
                          </a:r>
                          <a:endParaRPr lang="en-SG" sz="1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501211"/>
                      </a:ext>
                    </a:extLst>
                  </a:tr>
                  <a:tr h="294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1" dirty="0"/>
                            <a:t>Defect properties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SG" sz="1200" b="1" dirty="0"/>
                            <a:t>Ir</a:t>
                          </a:r>
                          <a:r>
                            <a:rPr lang="en-SG" sz="1200" b="1" baseline="30000" dirty="0"/>
                            <a:t>-1</a:t>
                          </a:r>
                          <a:r>
                            <a:rPr lang="en-SG" sz="1200" b="1" dirty="0"/>
                            <a:t>-WSe</a:t>
                          </a:r>
                          <a:r>
                            <a:rPr lang="en-SG" sz="1200" b="1" baseline="-25000" dirty="0"/>
                            <a:t>2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SG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8789508"/>
                      </a:ext>
                    </a:extLst>
                  </a:tr>
                  <a:tr h="294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CTL (+1/0) (eV)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0.552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0.438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5480518"/>
                      </a:ext>
                    </a:extLst>
                  </a:tr>
                  <a:tr h="294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CTL (0/-1) (eV)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200" b="0" dirty="0"/>
                            <a:t>1.486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1.440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2871809"/>
                      </a:ext>
                    </a:extLst>
                  </a:tr>
                  <a:tr h="294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Sin-Tri gap (eV)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0.058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0.058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839786"/>
                      </a:ext>
                    </a:extLst>
                  </a:tr>
                  <a:tr h="2946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SG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1200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SG" sz="1200" b="0" i="1" dirty="0" smtClean="0">
                                      <a:latin typeface="Cambria Math" panose="02040503050406030204" pitchFamily="18" charset="0"/>
                                    </a:rPr>
                                    <m:t>𝑆𝑂</m:t>
                                  </m:r>
                                </m:sup>
                              </m:sSup>
                            </m:oMath>
                          </a14:m>
                          <a:r>
                            <a:rPr lang="en-SG" sz="1200" b="0" dirty="0"/>
                            <a:t> (THz)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8.694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7.914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7771381"/>
                      </a:ext>
                    </a:extLst>
                  </a:tr>
                  <a:tr h="294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ZPL</a:t>
                          </a:r>
                          <a:r>
                            <a:rPr lang="en-SG" sz="1200" b="0" baseline="-25000" dirty="0"/>
                            <a:t>T</a:t>
                          </a:r>
                          <a:r>
                            <a:rPr lang="en-SG" sz="1200" b="0" dirty="0"/>
                            <a:t> (eV)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0.439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0.456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45884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4">
                <a:extLst>
                  <a:ext uri="{FF2B5EF4-FFF2-40B4-BE49-F238E27FC236}">
                    <a16:creationId xmlns:a16="http://schemas.microsoft.com/office/drawing/2014/main" id="{66E6824D-552F-6A22-7DDE-E96E2B36D4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9209800"/>
                  </p:ext>
                </p:extLst>
              </p:nvPr>
            </p:nvGraphicFramePr>
            <p:xfrm>
              <a:off x="4443714" y="473901"/>
              <a:ext cx="4580468" cy="206248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2290234">
                      <a:extLst>
                        <a:ext uri="{9D8B030D-6E8A-4147-A177-3AD203B41FA5}">
                          <a16:colId xmlns:a16="http://schemas.microsoft.com/office/drawing/2014/main" val="441834029"/>
                        </a:ext>
                      </a:extLst>
                    </a:gridCol>
                    <a:gridCol w="1145117">
                      <a:extLst>
                        <a:ext uri="{9D8B030D-6E8A-4147-A177-3AD203B41FA5}">
                          <a16:colId xmlns:a16="http://schemas.microsoft.com/office/drawing/2014/main" val="4169340701"/>
                        </a:ext>
                      </a:extLst>
                    </a:gridCol>
                    <a:gridCol w="1145117">
                      <a:extLst>
                        <a:ext uri="{9D8B030D-6E8A-4147-A177-3AD203B41FA5}">
                          <a16:colId xmlns:a16="http://schemas.microsoft.com/office/drawing/2014/main" val="344581300"/>
                        </a:ext>
                      </a:extLst>
                    </a:gridCol>
                  </a:tblGrid>
                  <a:tr h="294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1" dirty="0"/>
                            <a:t>Supercell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1" dirty="0"/>
                            <a:t>4</a:t>
                          </a:r>
                          <a:r>
                            <a:rPr lang="en-US" altLang="zh-CN" sz="1200" b="1" dirty="0"/>
                            <a:t>×4 </a:t>
                          </a:r>
                          <a:endParaRPr lang="en-SG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altLang="zh-CN" sz="1200" b="1" dirty="0"/>
                            <a:t>6</a:t>
                          </a:r>
                          <a:r>
                            <a:rPr lang="en-US" altLang="zh-CN" sz="1200" b="1" dirty="0"/>
                            <a:t>×6 </a:t>
                          </a:r>
                          <a:endParaRPr lang="en-SG" sz="1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501211"/>
                      </a:ext>
                    </a:extLst>
                  </a:tr>
                  <a:tr h="294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1" dirty="0"/>
                            <a:t>Defect properties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SG" sz="1200" b="1" dirty="0"/>
                            <a:t>Ir</a:t>
                          </a:r>
                          <a:r>
                            <a:rPr lang="en-SG" sz="1200" b="1" baseline="30000" dirty="0"/>
                            <a:t>-1</a:t>
                          </a:r>
                          <a:r>
                            <a:rPr lang="en-SG" sz="1200" b="1" dirty="0"/>
                            <a:t>-WSe</a:t>
                          </a:r>
                          <a:r>
                            <a:rPr lang="en-SG" sz="1200" b="1" baseline="-25000" dirty="0"/>
                            <a:t>2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SG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8789508"/>
                      </a:ext>
                    </a:extLst>
                  </a:tr>
                  <a:tr h="294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CTL (+1/0) (eV)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0.552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0.438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5480518"/>
                      </a:ext>
                    </a:extLst>
                  </a:tr>
                  <a:tr h="294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CTL (0/-1) (eV)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200" b="0" dirty="0"/>
                            <a:t>1.486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1.440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2871809"/>
                      </a:ext>
                    </a:extLst>
                  </a:tr>
                  <a:tr h="294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Sin-Tri gap (eV)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0.058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0.058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839786"/>
                      </a:ext>
                    </a:extLst>
                  </a:tr>
                  <a:tr h="294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508333" r="-100000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8.694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7.914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7771381"/>
                      </a:ext>
                    </a:extLst>
                  </a:tr>
                  <a:tr h="294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ZPL</a:t>
                          </a:r>
                          <a:r>
                            <a:rPr lang="en-SG" sz="1200" b="0" baseline="-25000" dirty="0"/>
                            <a:t>T</a:t>
                          </a:r>
                          <a:r>
                            <a:rPr lang="en-SG" sz="1200" b="0" dirty="0"/>
                            <a:t> (eV)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0.439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b="0" dirty="0"/>
                            <a:t>0.456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45884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3CF633-1B0C-D69A-7CEE-2391BDD546EA}"/>
              </a:ext>
            </a:extLst>
          </p:cNvPr>
          <p:cNvSpPr/>
          <p:nvPr/>
        </p:nvSpPr>
        <p:spPr>
          <a:xfrm>
            <a:off x="5805753" y="2749673"/>
            <a:ext cx="2759715" cy="15923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7" name="直接连接符 20">
            <a:extLst>
              <a:ext uri="{FF2B5EF4-FFF2-40B4-BE49-F238E27FC236}">
                <a16:creationId xmlns:a16="http://schemas.microsoft.com/office/drawing/2014/main" id="{A7449901-7442-BFB1-3E55-3ABBB3A67C31}"/>
              </a:ext>
            </a:extLst>
          </p:cNvPr>
          <p:cNvCxnSpPr>
            <a:cxnSpLocks/>
          </p:cNvCxnSpPr>
          <p:nvPr/>
        </p:nvCxnSpPr>
        <p:spPr>
          <a:xfrm>
            <a:off x="6562020" y="3759337"/>
            <a:ext cx="692983" cy="14074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20">
            <a:extLst>
              <a:ext uri="{FF2B5EF4-FFF2-40B4-BE49-F238E27FC236}">
                <a16:creationId xmlns:a16="http://schemas.microsoft.com/office/drawing/2014/main" id="{B141491B-EA38-74FF-AB0F-B332CC38843E}"/>
              </a:ext>
            </a:extLst>
          </p:cNvPr>
          <p:cNvCxnSpPr>
            <a:cxnSpLocks/>
          </p:cNvCxnSpPr>
          <p:nvPr/>
        </p:nvCxnSpPr>
        <p:spPr>
          <a:xfrm>
            <a:off x="6562019" y="3826207"/>
            <a:ext cx="692983" cy="14074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20">
            <a:extLst>
              <a:ext uri="{FF2B5EF4-FFF2-40B4-BE49-F238E27FC236}">
                <a16:creationId xmlns:a16="http://schemas.microsoft.com/office/drawing/2014/main" id="{E9A7E22A-9003-5C93-6261-3611BBAB5522}"/>
              </a:ext>
            </a:extLst>
          </p:cNvPr>
          <p:cNvCxnSpPr>
            <a:cxnSpLocks/>
          </p:cNvCxnSpPr>
          <p:nvPr/>
        </p:nvCxnSpPr>
        <p:spPr>
          <a:xfrm>
            <a:off x="6560313" y="3336508"/>
            <a:ext cx="692983" cy="14074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箭头: 右 104">
            <a:extLst>
              <a:ext uri="{FF2B5EF4-FFF2-40B4-BE49-F238E27FC236}">
                <a16:creationId xmlns:a16="http://schemas.microsoft.com/office/drawing/2014/main" id="{1A7641F3-207C-BEA7-F419-CFA9DBC4DBB9}"/>
              </a:ext>
            </a:extLst>
          </p:cNvPr>
          <p:cNvSpPr/>
          <p:nvPr/>
        </p:nvSpPr>
        <p:spPr>
          <a:xfrm rot="16200000">
            <a:off x="6831300" y="3658925"/>
            <a:ext cx="151007" cy="172675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104">
            <a:extLst>
              <a:ext uri="{FF2B5EF4-FFF2-40B4-BE49-F238E27FC236}">
                <a16:creationId xmlns:a16="http://schemas.microsoft.com/office/drawing/2014/main" id="{99B46854-36DA-C6BA-6473-AB174A32D597}"/>
              </a:ext>
            </a:extLst>
          </p:cNvPr>
          <p:cNvSpPr/>
          <p:nvPr/>
        </p:nvSpPr>
        <p:spPr>
          <a:xfrm rot="16200000">
            <a:off x="6632691" y="3781085"/>
            <a:ext cx="151007" cy="172675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104">
            <a:extLst>
              <a:ext uri="{FF2B5EF4-FFF2-40B4-BE49-F238E27FC236}">
                <a16:creationId xmlns:a16="http://schemas.microsoft.com/office/drawing/2014/main" id="{AC9BCEAD-021C-0F39-AF0A-E131FC7C9A55}"/>
              </a:ext>
            </a:extLst>
          </p:cNvPr>
          <p:cNvSpPr/>
          <p:nvPr/>
        </p:nvSpPr>
        <p:spPr>
          <a:xfrm rot="16200000">
            <a:off x="7044660" y="3240230"/>
            <a:ext cx="151007" cy="17267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0">
            <a:extLst>
              <a:ext uri="{FF2B5EF4-FFF2-40B4-BE49-F238E27FC236}">
                <a16:creationId xmlns:a16="http://schemas.microsoft.com/office/drawing/2014/main" id="{4B7081CD-593C-3C3D-D5E8-5BB20B3CD5F0}"/>
              </a:ext>
            </a:extLst>
          </p:cNvPr>
          <p:cNvCxnSpPr>
            <a:cxnSpLocks/>
          </p:cNvCxnSpPr>
          <p:nvPr/>
        </p:nvCxnSpPr>
        <p:spPr>
          <a:xfrm>
            <a:off x="7382025" y="3490087"/>
            <a:ext cx="692983" cy="14074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0">
            <a:extLst>
              <a:ext uri="{FF2B5EF4-FFF2-40B4-BE49-F238E27FC236}">
                <a16:creationId xmlns:a16="http://schemas.microsoft.com/office/drawing/2014/main" id="{17E75562-DC91-E1E0-8288-EC7DF31BDF5C}"/>
              </a:ext>
            </a:extLst>
          </p:cNvPr>
          <p:cNvCxnSpPr>
            <a:cxnSpLocks/>
          </p:cNvCxnSpPr>
          <p:nvPr/>
        </p:nvCxnSpPr>
        <p:spPr>
          <a:xfrm>
            <a:off x="7382024" y="3556957"/>
            <a:ext cx="692983" cy="14074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0">
            <a:extLst>
              <a:ext uri="{FF2B5EF4-FFF2-40B4-BE49-F238E27FC236}">
                <a16:creationId xmlns:a16="http://schemas.microsoft.com/office/drawing/2014/main" id="{B18AE13E-CB2D-15F2-3966-542E3466C594}"/>
              </a:ext>
            </a:extLst>
          </p:cNvPr>
          <p:cNvCxnSpPr>
            <a:cxnSpLocks/>
          </p:cNvCxnSpPr>
          <p:nvPr/>
        </p:nvCxnSpPr>
        <p:spPr>
          <a:xfrm>
            <a:off x="7380318" y="3067258"/>
            <a:ext cx="692983" cy="14074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箭头: 右 104">
            <a:extLst>
              <a:ext uri="{FF2B5EF4-FFF2-40B4-BE49-F238E27FC236}">
                <a16:creationId xmlns:a16="http://schemas.microsoft.com/office/drawing/2014/main" id="{F0215DAF-F8C8-CD66-90F0-4106DBE26EA0}"/>
              </a:ext>
            </a:extLst>
          </p:cNvPr>
          <p:cNvSpPr/>
          <p:nvPr/>
        </p:nvSpPr>
        <p:spPr>
          <a:xfrm rot="5400000">
            <a:off x="7864665" y="2970980"/>
            <a:ext cx="151007" cy="17267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104">
            <a:extLst>
              <a:ext uri="{FF2B5EF4-FFF2-40B4-BE49-F238E27FC236}">
                <a16:creationId xmlns:a16="http://schemas.microsoft.com/office/drawing/2014/main" id="{1F70B81F-2536-6C02-CBE7-666675C53628}"/>
              </a:ext>
            </a:extLst>
          </p:cNvPr>
          <p:cNvSpPr/>
          <p:nvPr/>
        </p:nvSpPr>
        <p:spPr>
          <a:xfrm rot="5400000">
            <a:off x="7651305" y="3381450"/>
            <a:ext cx="151007" cy="17267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104">
            <a:extLst>
              <a:ext uri="{FF2B5EF4-FFF2-40B4-BE49-F238E27FC236}">
                <a16:creationId xmlns:a16="http://schemas.microsoft.com/office/drawing/2014/main" id="{3380AD3D-D1E9-9B55-9AB5-319D25CF5FB9}"/>
              </a:ext>
            </a:extLst>
          </p:cNvPr>
          <p:cNvSpPr/>
          <p:nvPr/>
        </p:nvSpPr>
        <p:spPr>
          <a:xfrm rot="5400000">
            <a:off x="7422401" y="3506070"/>
            <a:ext cx="151007" cy="17267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83">
            <a:extLst>
              <a:ext uri="{FF2B5EF4-FFF2-40B4-BE49-F238E27FC236}">
                <a16:creationId xmlns:a16="http://schemas.microsoft.com/office/drawing/2014/main" id="{3F05584C-E1EE-45DF-87AA-5A77B1866C3F}"/>
              </a:ext>
            </a:extLst>
          </p:cNvPr>
          <p:cNvSpPr txBox="1"/>
          <p:nvPr/>
        </p:nvSpPr>
        <p:spPr>
          <a:xfrm>
            <a:off x="6032918" y="3628777"/>
            <a:ext cx="63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400" dirty="0"/>
              <a:t>e</a:t>
            </a:r>
            <a:r>
              <a:rPr lang="en-US" altLang="zh-CN" sz="1400" baseline="-25000" dirty="0"/>
              <a:t>x</a:t>
            </a:r>
            <a:r>
              <a:rPr lang="en-US" altLang="zh-CN" sz="1400" dirty="0"/>
              <a:t>’ </a:t>
            </a:r>
            <a:r>
              <a:rPr lang="en-US" altLang="zh-CN" sz="1400" dirty="0" err="1"/>
              <a:t>e</a:t>
            </a:r>
            <a:r>
              <a:rPr lang="en-US" altLang="zh-CN" sz="1400" baseline="-25000" dirty="0" err="1"/>
              <a:t>y</a:t>
            </a:r>
            <a:r>
              <a:rPr lang="en-US" altLang="zh-CN" sz="1400" dirty="0"/>
              <a:t>’</a:t>
            </a:r>
            <a:endParaRPr lang="zh-CN" altLang="en-US" sz="1400" dirty="0"/>
          </a:p>
        </p:txBody>
      </p:sp>
      <p:sp>
        <p:nvSpPr>
          <p:cNvPr id="32" name="文本框 83">
            <a:extLst>
              <a:ext uri="{FF2B5EF4-FFF2-40B4-BE49-F238E27FC236}">
                <a16:creationId xmlns:a16="http://schemas.microsoft.com/office/drawing/2014/main" id="{9F849A1E-92AA-8599-13BF-37E873B2A6CE}"/>
              </a:ext>
            </a:extLst>
          </p:cNvPr>
          <p:cNvSpPr txBox="1"/>
          <p:nvPr/>
        </p:nvSpPr>
        <p:spPr>
          <a:xfrm>
            <a:off x="6235404" y="3171278"/>
            <a:ext cx="386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400" dirty="0"/>
              <a:t>a</a:t>
            </a:r>
            <a:r>
              <a:rPr lang="en-US" altLang="zh-CN" sz="1400" baseline="-25000" dirty="0"/>
              <a:t>1</a:t>
            </a:r>
            <a:r>
              <a:rPr lang="en-US" altLang="zh-CN" sz="1400" dirty="0"/>
              <a:t>’</a:t>
            </a:r>
            <a:endParaRPr lang="zh-CN" altLang="en-US" sz="1400" dirty="0"/>
          </a:p>
        </p:txBody>
      </p:sp>
      <p:sp>
        <p:nvSpPr>
          <p:cNvPr id="33" name="文本框 83">
            <a:extLst>
              <a:ext uri="{FF2B5EF4-FFF2-40B4-BE49-F238E27FC236}">
                <a16:creationId xmlns:a16="http://schemas.microsoft.com/office/drawing/2014/main" id="{978C17A8-C290-D406-2439-DA0E822DCBFD}"/>
              </a:ext>
            </a:extLst>
          </p:cNvPr>
          <p:cNvSpPr txBox="1"/>
          <p:nvPr/>
        </p:nvSpPr>
        <p:spPr>
          <a:xfrm>
            <a:off x="8026506" y="2903428"/>
            <a:ext cx="386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400" dirty="0"/>
              <a:t>a</a:t>
            </a:r>
            <a:r>
              <a:rPr lang="en-US" altLang="zh-CN" sz="1400" baseline="-25000" dirty="0"/>
              <a:t>1</a:t>
            </a:r>
            <a:r>
              <a:rPr lang="en-US" altLang="zh-CN" sz="1400" dirty="0"/>
              <a:t>’</a:t>
            </a:r>
            <a:endParaRPr lang="zh-CN" altLang="en-US" sz="1400" dirty="0"/>
          </a:p>
        </p:txBody>
      </p:sp>
      <p:sp>
        <p:nvSpPr>
          <p:cNvPr id="34" name="文本框 83">
            <a:extLst>
              <a:ext uri="{FF2B5EF4-FFF2-40B4-BE49-F238E27FC236}">
                <a16:creationId xmlns:a16="http://schemas.microsoft.com/office/drawing/2014/main" id="{1053D4EB-FAE2-18E3-01C0-18DECD1BE351}"/>
              </a:ext>
            </a:extLst>
          </p:cNvPr>
          <p:cNvSpPr txBox="1"/>
          <p:nvPr/>
        </p:nvSpPr>
        <p:spPr>
          <a:xfrm>
            <a:off x="8043610" y="3398917"/>
            <a:ext cx="570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400" dirty="0"/>
              <a:t>e</a:t>
            </a:r>
            <a:r>
              <a:rPr lang="en-US" altLang="zh-CN" sz="1400" baseline="-25000" dirty="0"/>
              <a:t>x</a:t>
            </a:r>
            <a:r>
              <a:rPr lang="en-US" altLang="zh-CN" sz="1400" dirty="0"/>
              <a:t>’ </a:t>
            </a:r>
            <a:r>
              <a:rPr lang="en-US" altLang="zh-CN" sz="1400" dirty="0" err="1"/>
              <a:t>e</a:t>
            </a:r>
            <a:r>
              <a:rPr lang="en-US" altLang="zh-CN" sz="1400" baseline="-25000" dirty="0" err="1"/>
              <a:t>y</a:t>
            </a:r>
            <a:r>
              <a:rPr lang="en-US" altLang="zh-CN" sz="1400" dirty="0"/>
              <a:t>’</a:t>
            </a:r>
            <a:endParaRPr lang="zh-CN" altLang="en-US" sz="1400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6A4D227-37B4-1D03-4EC0-C0D370AA5AFB}"/>
              </a:ext>
            </a:extLst>
          </p:cNvPr>
          <p:cNvCxnSpPr>
            <a:cxnSpLocks/>
          </p:cNvCxnSpPr>
          <p:nvPr/>
        </p:nvCxnSpPr>
        <p:spPr>
          <a:xfrm flipV="1">
            <a:off x="5961700" y="2971306"/>
            <a:ext cx="4283" cy="11497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83">
            <a:extLst>
              <a:ext uri="{FF2B5EF4-FFF2-40B4-BE49-F238E27FC236}">
                <a16:creationId xmlns:a16="http://schemas.microsoft.com/office/drawing/2014/main" id="{035EA3AC-F528-5A22-ECF3-A98F12AE57D3}"/>
              </a:ext>
            </a:extLst>
          </p:cNvPr>
          <p:cNvSpPr txBox="1"/>
          <p:nvPr/>
        </p:nvSpPr>
        <p:spPr>
          <a:xfrm>
            <a:off x="5757107" y="2746880"/>
            <a:ext cx="746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400" dirty="0"/>
              <a:t>Energy</a:t>
            </a:r>
            <a:endParaRPr lang="zh-CN" altLang="en-US" sz="1400" dirty="0"/>
          </a:p>
        </p:txBody>
      </p:sp>
      <p:sp>
        <p:nvSpPr>
          <p:cNvPr id="65" name="文本框 65">
            <a:extLst>
              <a:ext uri="{FF2B5EF4-FFF2-40B4-BE49-F238E27FC236}">
                <a16:creationId xmlns:a16="http://schemas.microsoft.com/office/drawing/2014/main" id="{EC06DFA6-E646-0371-99C4-792EB1A23818}"/>
              </a:ext>
            </a:extLst>
          </p:cNvPr>
          <p:cNvSpPr txBox="1"/>
          <p:nvPr/>
        </p:nvSpPr>
        <p:spPr>
          <a:xfrm>
            <a:off x="2230400" y="1207143"/>
            <a:ext cx="200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Character tables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1" name="直接连接符 114">
            <a:extLst>
              <a:ext uri="{FF2B5EF4-FFF2-40B4-BE49-F238E27FC236}">
                <a16:creationId xmlns:a16="http://schemas.microsoft.com/office/drawing/2014/main" id="{B2592862-1C5C-D14B-082E-86CA7650250D}"/>
              </a:ext>
            </a:extLst>
          </p:cNvPr>
          <p:cNvCxnSpPr>
            <a:cxnSpLocks/>
          </p:cNvCxnSpPr>
          <p:nvPr/>
        </p:nvCxnSpPr>
        <p:spPr>
          <a:xfrm>
            <a:off x="6194806" y="6532961"/>
            <a:ext cx="810188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文本框 138">
            <a:extLst>
              <a:ext uri="{FF2B5EF4-FFF2-40B4-BE49-F238E27FC236}">
                <a16:creationId xmlns:a16="http://schemas.microsoft.com/office/drawing/2014/main" id="{8A4FA663-25A7-3A02-21CE-04065005DF6B}"/>
              </a:ext>
            </a:extLst>
          </p:cNvPr>
          <p:cNvSpPr txBox="1"/>
          <p:nvPr/>
        </p:nvSpPr>
        <p:spPr>
          <a:xfrm>
            <a:off x="5585627" y="6064094"/>
            <a:ext cx="65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A’</a:t>
            </a:r>
            <a:r>
              <a:rPr lang="en-US" altLang="zh-CN" sz="16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600" b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3" name="左大括号 139">
            <a:extLst>
              <a:ext uri="{FF2B5EF4-FFF2-40B4-BE49-F238E27FC236}">
                <a16:creationId xmlns:a16="http://schemas.microsoft.com/office/drawing/2014/main" id="{766BD008-9EB7-3983-F764-7AABB11178DE}"/>
              </a:ext>
            </a:extLst>
          </p:cNvPr>
          <p:cNvSpPr/>
          <p:nvPr/>
        </p:nvSpPr>
        <p:spPr>
          <a:xfrm>
            <a:off x="6036406" y="5958374"/>
            <a:ext cx="183133" cy="567357"/>
          </a:xfrm>
          <a:prstGeom prst="leftBrace">
            <a:avLst>
              <a:gd name="adj1" fmla="val 2500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文本框 145">
            <a:extLst>
              <a:ext uri="{FF2B5EF4-FFF2-40B4-BE49-F238E27FC236}">
                <a16:creationId xmlns:a16="http://schemas.microsoft.com/office/drawing/2014/main" id="{8A8184EB-A5D7-E7D5-A2CC-4881579EB4B0}"/>
              </a:ext>
            </a:extLst>
          </p:cNvPr>
          <p:cNvSpPr txBox="1"/>
          <p:nvPr/>
        </p:nvSpPr>
        <p:spPr>
          <a:xfrm>
            <a:off x="6947077" y="6351430"/>
            <a:ext cx="42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A’</a:t>
            </a:r>
            <a:r>
              <a:rPr lang="en-US" altLang="zh-CN" sz="1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4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5" name="直接连接符 114">
            <a:extLst>
              <a:ext uri="{FF2B5EF4-FFF2-40B4-BE49-F238E27FC236}">
                <a16:creationId xmlns:a16="http://schemas.microsoft.com/office/drawing/2014/main" id="{71F55AB4-04E8-9435-7C8F-E7506855B610}"/>
              </a:ext>
            </a:extLst>
          </p:cNvPr>
          <p:cNvCxnSpPr>
            <a:cxnSpLocks/>
          </p:cNvCxnSpPr>
          <p:nvPr/>
        </p:nvCxnSpPr>
        <p:spPr>
          <a:xfrm>
            <a:off x="6192420" y="5946420"/>
            <a:ext cx="810188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连接符 114">
            <a:extLst>
              <a:ext uri="{FF2B5EF4-FFF2-40B4-BE49-F238E27FC236}">
                <a16:creationId xmlns:a16="http://schemas.microsoft.com/office/drawing/2014/main" id="{29D017B8-3DF7-7089-BC0F-F7DC60BF0EEE}"/>
              </a:ext>
            </a:extLst>
          </p:cNvPr>
          <p:cNvCxnSpPr>
            <a:cxnSpLocks/>
          </p:cNvCxnSpPr>
          <p:nvPr/>
        </p:nvCxnSpPr>
        <p:spPr>
          <a:xfrm>
            <a:off x="6192420" y="6049497"/>
            <a:ext cx="810188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本框 145">
            <a:extLst>
              <a:ext uri="{FF2B5EF4-FFF2-40B4-BE49-F238E27FC236}">
                <a16:creationId xmlns:a16="http://schemas.microsoft.com/office/drawing/2014/main" id="{75814AC7-3727-3CCD-F0D9-9627091FCD53}"/>
              </a:ext>
            </a:extLst>
          </p:cNvPr>
          <p:cNvSpPr txBox="1"/>
          <p:nvPr/>
        </p:nvSpPr>
        <p:spPr>
          <a:xfrm>
            <a:off x="6949183" y="5843694"/>
            <a:ext cx="6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E”</a:t>
            </a:r>
            <a:r>
              <a:rPr lang="en-US" altLang="zh-CN" sz="1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1,2</a:t>
            </a:r>
            <a:endParaRPr lang="zh-CN" altLang="en-US" sz="14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文本框 138">
            <a:extLst>
              <a:ext uri="{FF2B5EF4-FFF2-40B4-BE49-F238E27FC236}">
                <a16:creationId xmlns:a16="http://schemas.microsoft.com/office/drawing/2014/main" id="{56008FC0-E61B-4222-F25F-13060649FC44}"/>
              </a:ext>
            </a:extLst>
          </p:cNvPr>
          <p:cNvSpPr txBox="1"/>
          <p:nvPr/>
        </p:nvSpPr>
        <p:spPr>
          <a:xfrm>
            <a:off x="5626617" y="4465893"/>
            <a:ext cx="65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E’</a:t>
            </a:r>
            <a:endParaRPr lang="zh-CN" altLang="en-US" sz="1600" b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0" name="左大括号 139">
            <a:extLst>
              <a:ext uri="{FF2B5EF4-FFF2-40B4-BE49-F238E27FC236}">
                <a16:creationId xmlns:a16="http://schemas.microsoft.com/office/drawing/2014/main" id="{FBE75F33-3DB7-24B2-BD73-A672EE8AB7F7}"/>
              </a:ext>
            </a:extLst>
          </p:cNvPr>
          <p:cNvSpPr/>
          <p:nvPr/>
        </p:nvSpPr>
        <p:spPr>
          <a:xfrm>
            <a:off x="5983418" y="4205875"/>
            <a:ext cx="184699" cy="985279"/>
          </a:xfrm>
          <a:prstGeom prst="leftBrace">
            <a:avLst>
              <a:gd name="adj1" fmla="val 2500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1" name="直接连接符 114">
            <a:extLst>
              <a:ext uri="{FF2B5EF4-FFF2-40B4-BE49-F238E27FC236}">
                <a16:creationId xmlns:a16="http://schemas.microsoft.com/office/drawing/2014/main" id="{FD04ED2D-67FD-2E94-D4F0-BB45AC468F8C}"/>
              </a:ext>
            </a:extLst>
          </p:cNvPr>
          <p:cNvCxnSpPr>
            <a:cxnSpLocks/>
          </p:cNvCxnSpPr>
          <p:nvPr/>
        </p:nvCxnSpPr>
        <p:spPr>
          <a:xfrm>
            <a:off x="6176922" y="4188687"/>
            <a:ext cx="810188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文本框 145">
            <a:extLst>
              <a:ext uri="{FF2B5EF4-FFF2-40B4-BE49-F238E27FC236}">
                <a16:creationId xmlns:a16="http://schemas.microsoft.com/office/drawing/2014/main" id="{C0414C63-8E50-E028-485A-72BF527C92FB}"/>
              </a:ext>
            </a:extLst>
          </p:cNvPr>
          <p:cNvSpPr txBox="1"/>
          <p:nvPr/>
        </p:nvSpPr>
        <p:spPr>
          <a:xfrm>
            <a:off x="6929193" y="4007156"/>
            <a:ext cx="42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A”</a:t>
            </a:r>
            <a:r>
              <a:rPr lang="en-US" altLang="zh-CN" sz="1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4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3" name="直接连接符 114">
            <a:extLst>
              <a:ext uri="{FF2B5EF4-FFF2-40B4-BE49-F238E27FC236}">
                <a16:creationId xmlns:a16="http://schemas.microsoft.com/office/drawing/2014/main" id="{A7056C05-FD8B-FAC7-4618-63DF00732214}"/>
              </a:ext>
            </a:extLst>
          </p:cNvPr>
          <p:cNvCxnSpPr>
            <a:cxnSpLocks/>
          </p:cNvCxnSpPr>
          <p:nvPr/>
        </p:nvCxnSpPr>
        <p:spPr>
          <a:xfrm>
            <a:off x="6188836" y="4447697"/>
            <a:ext cx="810188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文本框 145">
            <a:extLst>
              <a:ext uri="{FF2B5EF4-FFF2-40B4-BE49-F238E27FC236}">
                <a16:creationId xmlns:a16="http://schemas.microsoft.com/office/drawing/2014/main" id="{8C100641-1FE4-4A27-05B6-26F4DDE9DB7D}"/>
              </a:ext>
            </a:extLst>
          </p:cNvPr>
          <p:cNvSpPr txBox="1"/>
          <p:nvPr/>
        </p:nvSpPr>
        <p:spPr>
          <a:xfrm>
            <a:off x="6941107" y="4266166"/>
            <a:ext cx="42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A”</a:t>
            </a:r>
            <a:r>
              <a:rPr lang="en-US" altLang="zh-CN" sz="1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4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5" name="直接连接符 114">
            <a:extLst>
              <a:ext uri="{FF2B5EF4-FFF2-40B4-BE49-F238E27FC236}">
                <a16:creationId xmlns:a16="http://schemas.microsoft.com/office/drawing/2014/main" id="{00EDB9F8-5AD9-A745-D91E-A21B3487D840}"/>
              </a:ext>
            </a:extLst>
          </p:cNvPr>
          <p:cNvCxnSpPr>
            <a:cxnSpLocks/>
          </p:cNvCxnSpPr>
          <p:nvPr/>
        </p:nvCxnSpPr>
        <p:spPr>
          <a:xfrm>
            <a:off x="6193438" y="4713341"/>
            <a:ext cx="810188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114">
            <a:extLst>
              <a:ext uri="{FF2B5EF4-FFF2-40B4-BE49-F238E27FC236}">
                <a16:creationId xmlns:a16="http://schemas.microsoft.com/office/drawing/2014/main" id="{DE578371-3579-B9D8-44D5-1238BA7BCBB4}"/>
              </a:ext>
            </a:extLst>
          </p:cNvPr>
          <p:cNvCxnSpPr>
            <a:cxnSpLocks/>
          </p:cNvCxnSpPr>
          <p:nvPr/>
        </p:nvCxnSpPr>
        <p:spPr>
          <a:xfrm>
            <a:off x="6193438" y="4816418"/>
            <a:ext cx="810188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文本框 145">
            <a:extLst>
              <a:ext uri="{FF2B5EF4-FFF2-40B4-BE49-F238E27FC236}">
                <a16:creationId xmlns:a16="http://schemas.microsoft.com/office/drawing/2014/main" id="{1DDB1981-D2A6-90A3-81F5-D0EE50965DC2}"/>
              </a:ext>
            </a:extLst>
          </p:cNvPr>
          <p:cNvSpPr txBox="1"/>
          <p:nvPr/>
        </p:nvSpPr>
        <p:spPr>
          <a:xfrm>
            <a:off x="6950201" y="4640111"/>
            <a:ext cx="6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E’</a:t>
            </a:r>
            <a:r>
              <a:rPr lang="en-US" altLang="zh-CN" sz="14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x,y</a:t>
            </a:r>
            <a:endParaRPr lang="zh-CN" altLang="en-US" sz="14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8" name="直接连接符 114">
            <a:extLst>
              <a:ext uri="{FF2B5EF4-FFF2-40B4-BE49-F238E27FC236}">
                <a16:creationId xmlns:a16="http://schemas.microsoft.com/office/drawing/2014/main" id="{EF7DE7D0-7043-6966-122D-045821F32402}"/>
              </a:ext>
            </a:extLst>
          </p:cNvPr>
          <p:cNvCxnSpPr>
            <a:cxnSpLocks/>
          </p:cNvCxnSpPr>
          <p:nvPr/>
        </p:nvCxnSpPr>
        <p:spPr>
          <a:xfrm>
            <a:off x="6180031" y="5102505"/>
            <a:ext cx="810188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连接符 114">
            <a:extLst>
              <a:ext uri="{FF2B5EF4-FFF2-40B4-BE49-F238E27FC236}">
                <a16:creationId xmlns:a16="http://schemas.microsoft.com/office/drawing/2014/main" id="{9D2EE8D0-2854-5448-F927-A29E933CADCF}"/>
              </a:ext>
            </a:extLst>
          </p:cNvPr>
          <p:cNvCxnSpPr>
            <a:cxnSpLocks/>
          </p:cNvCxnSpPr>
          <p:nvPr/>
        </p:nvCxnSpPr>
        <p:spPr>
          <a:xfrm>
            <a:off x="6180031" y="5205582"/>
            <a:ext cx="810188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文本框 145">
            <a:extLst>
              <a:ext uri="{FF2B5EF4-FFF2-40B4-BE49-F238E27FC236}">
                <a16:creationId xmlns:a16="http://schemas.microsoft.com/office/drawing/2014/main" id="{CFB83D4A-BCA8-3EE2-5BA0-4CC3B36A4B68}"/>
              </a:ext>
            </a:extLst>
          </p:cNvPr>
          <p:cNvSpPr txBox="1"/>
          <p:nvPr/>
        </p:nvSpPr>
        <p:spPr>
          <a:xfrm>
            <a:off x="6945447" y="5028669"/>
            <a:ext cx="63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E”</a:t>
            </a:r>
            <a:r>
              <a:rPr lang="en-US" altLang="zh-CN" sz="1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1,2</a:t>
            </a:r>
            <a:endParaRPr lang="zh-CN" altLang="en-US" sz="14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1" name="文本框 130">
            <a:extLst>
              <a:ext uri="{FF2B5EF4-FFF2-40B4-BE49-F238E27FC236}">
                <a16:creationId xmlns:a16="http://schemas.microsoft.com/office/drawing/2014/main" id="{C57E41C6-B9E1-C082-F0DC-DC25F6F087B3}"/>
              </a:ext>
            </a:extLst>
          </p:cNvPr>
          <p:cNvSpPr txBox="1"/>
          <p:nvPr/>
        </p:nvSpPr>
        <p:spPr>
          <a:xfrm>
            <a:off x="6372418" y="3778658"/>
            <a:ext cx="623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/>
              <a:t>S = 1</a:t>
            </a:r>
          </a:p>
        </p:txBody>
      </p:sp>
      <p:sp>
        <p:nvSpPr>
          <p:cNvPr id="222" name="文本框 131">
            <a:extLst>
              <a:ext uri="{FF2B5EF4-FFF2-40B4-BE49-F238E27FC236}">
                <a16:creationId xmlns:a16="http://schemas.microsoft.com/office/drawing/2014/main" id="{36181E7C-508D-4A26-773D-B3CF5CB70DE5}"/>
              </a:ext>
            </a:extLst>
          </p:cNvPr>
          <p:cNvSpPr txBox="1"/>
          <p:nvPr/>
        </p:nvSpPr>
        <p:spPr>
          <a:xfrm>
            <a:off x="7713641" y="3786321"/>
            <a:ext cx="623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S = 0</a:t>
            </a:r>
          </a:p>
        </p:txBody>
      </p:sp>
      <p:cxnSp>
        <p:nvCxnSpPr>
          <p:cNvPr id="223" name="直接连接符 129">
            <a:extLst>
              <a:ext uri="{FF2B5EF4-FFF2-40B4-BE49-F238E27FC236}">
                <a16:creationId xmlns:a16="http://schemas.microsoft.com/office/drawing/2014/main" id="{A2136471-F805-B767-09AC-75257798BEDD}"/>
              </a:ext>
            </a:extLst>
          </p:cNvPr>
          <p:cNvCxnSpPr>
            <a:cxnSpLocks/>
          </p:cNvCxnSpPr>
          <p:nvPr/>
        </p:nvCxnSpPr>
        <p:spPr>
          <a:xfrm>
            <a:off x="7589307" y="5454770"/>
            <a:ext cx="80177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文本框 149">
            <a:extLst>
              <a:ext uri="{FF2B5EF4-FFF2-40B4-BE49-F238E27FC236}">
                <a16:creationId xmlns:a16="http://schemas.microsoft.com/office/drawing/2014/main" id="{62703661-9FA5-47B9-D0D5-611CA6F71C03}"/>
              </a:ext>
            </a:extLst>
          </p:cNvPr>
          <p:cNvSpPr txBox="1"/>
          <p:nvPr/>
        </p:nvSpPr>
        <p:spPr>
          <a:xfrm>
            <a:off x="8317958" y="5254133"/>
            <a:ext cx="49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baseline="30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A’</a:t>
            </a:r>
            <a:r>
              <a:rPr lang="en-US" altLang="zh-CN" sz="1600" b="1" baseline="-25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600" b="1" baseline="-25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5" name="直接连接符 129">
            <a:extLst>
              <a:ext uri="{FF2B5EF4-FFF2-40B4-BE49-F238E27FC236}">
                <a16:creationId xmlns:a16="http://schemas.microsoft.com/office/drawing/2014/main" id="{FD1DA0AE-570D-27EE-10AD-552C23DBADFA}"/>
              </a:ext>
            </a:extLst>
          </p:cNvPr>
          <p:cNvCxnSpPr>
            <a:cxnSpLocks/>
          </p:cNvCxnSpPr>
          <p:nvPr/>
        </p:nvCxnSpPr>
        <p:spPr>
          <a:xfrm>
            <a:off x="7603246" y="5812829"/>
            <a:ext cx="80177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文本框 149">
            <a:extLst>
              <a:ext uri="{FF2B5EF4-FFF2-40B4-BE49-F238E27FC236}">
                <a16:creationId xmlns:a16="http://schemas.microsoft.com/office/drawing/2014/main" id="{E7ACC99F-2DC5-30C1-ECC7-0F24F5076D18}"/>
              </a:ext>
            </a:extLst>
          </p:cNvPr>
          <p:cNvSpPr txBox="1"/>
          <p:nvPr/>
        </p:nvSpPr>
        <p:spPr>
          <a:xfrm>
            <a:off x="8333271" y="5584287"/>
            <a:ext cx="583855" cy="338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baseline="30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E’</a:t>
            </a:r>
            <a:r>
              <a:rPr lang="en-US" altLang="zh-CN" sz="1600" b="1" baseline="-25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1,2</a:t>
            </a:r>
            <a:endParaRPr lang="zh-CN" altLang="en-US" sz="1600" b="1" baseline="-25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7" name="直接连接符 129">
            <a:extLst>
              <a:ext uri="{FF2B5EF4-FFF2-40B4-BE49-F238E27FC236}">
                <a16:creationId xmlns:a16="http://schemas.microsoft.com/office/drawing/2014/main" id="{C4E95714-A208-D0FC-6CA6-A58F7AD50659}"/>
              </a:ext>
            </a:extLst>
          </p:cNvPr>
          <p:cNvCxnSpPr>
            <a:cxnSpLocks/>
          </p:cNvCxnSpPr>
          <p:nvPr/>
        </p:nvCxnSpPr>
        <p:spPr>
          <a:xfrm>
            <a:off x="7598332" y="5699758"/>
            <a:ext cx="80177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箭头连接符 153">
            <a:extLst>
              <a:ext uri="{FF2B5EF4-FFF2-40B4-BE49-F238E27FC236}">
                <a16:creationId xmlns:a16="http://schemas.microsoft.com/office/drawing/2014/main" id="{4CEDED99-00FD-7C05-D883-315E5A6F1FEA}"/>
              </a:ext>
            </a:extLst>
          </p:cNvPr>
          <p:cNvCxnSpPr>
            <a:cxnSpLocks/>
          </p:cNvCxnSpPr>
          <p:nvPr/>
        </p:nvCxnSpPr>
        <p:spPr>
          <a:xfrm flipH="1">
            <a:off x="7241019" y="5475774"/>
            <a:ext cx="361224" cy="10499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箭头连接符 127">
            <a:extLst>
              <a:ext uri="{FF2B5EF4-FFF2-40B4-BE49-F238E27FC236}">
                <a16:creationId xmlns:a16="http://schemas.microsoft.com/office/drawing/2014/main" id="{FCC43896-8105-03C8-6A7C-56C8F2D589E0}"/>
              </a:ext>
            </a:extLst>
          </p:cNvPr>
          <p:cNvCxnSpPr>
            <a:cxnSpLocks/>
          </p:cNvCxnSpPr>
          <p:nvPr/>
        </p:nvCxnSpPr>
        <p:spPr>
          <a:xfrm>
            <a:off x="6893308" y="5960616"/>
            <a:ext cx="0" cy="561083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4AA2F981-10C7-4CA4-B4C7-1AA68A984C02}"/>
              </a:ext>
            </a:extLst>
          </p:cNvPr>
          <p:cNvSpPr txBox="1"/>
          <p:nvPr/>
        </p:nvSpPr>
        <p:spPr>
          <a:xfrm>
            <a:off x="6457950" y="6058844"/>
            <a:ext cx="4474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ZFS </a:t>
            </a:r>
          </a:p>
        </p:txBody>
      </p:sp>
      <p:sp>
        <p:nvSpPr>
          <p:cNvPr id="232" name="文本框 125">
            <a:extLst>
              <a:ext uri="{FF2B5EF4-FFF2-40B4-BE49-F238E27FC236}">
                <a16:creationId xmlns:a16="http://schemas.microsoft.com/office/drawing/2014/main" id="{7EB34705-F38A-6A7E-5C28-AAC4053C0C5D}"/>
              </a:ext>
            </a:extLst>
          </p:cNvPr>
          <p:cNvSpPr txBox="1"/>
          <p:nvPr/>
        </p:nvSpPr>
        <p:spPr>
          <a:xfrm>
            <a:off x="6402735" y="5432706"/>
            <a:ext cx="49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zh-CN" sz="1400" b="1" dirty="0">
                <a:solidFill>
                  <a:srgbClr val="E6AF00"/>
                </a:solidFill>
              </a:rPr>
              <a:t>ZPL</a:t>
            </a:r>
          </a:p>
        </p:txBody>
      </p:sp>
      <p:cxnSp>
        <p:nvCxnSpPr>
          <p:cNvPr id="233" name="直接箭头连接符 124">
            <a:extLst>
              <a:ext uri="{FF2B5EF4-FFF2-40B4-BE49-F238E27FC236}">
                <a16:creationId xmlns:a16="http://schemas.microsoft.com/office/drawing/2014/main" id="{AAD94594-7D97-C372-E857-2B6C5C97E103}"/>
              </a:ext>
            </a:extLst>
          </p:cNvPr>
          <p:cNvCxnSpPr>
            <a:cxnSpLocks/>
          </p:cNvCxnSpPr>
          <p:nvPr/>
        </p:nvCxnSpPr>
        <p:spPr>
          <a:xfrm flipV="1">
            <a:off x="6297381" y="4758886"/>
            <a:ext cx="4557" cy="1775773"/>
          </a:xfrm>
          <a:prstGeom prst="straightConnector1">
            <a:avLst/>
          </a:prstGeom>
          <a:ln w="19050" cap="flat" cmpd="sng" algn="ctr">
            <a:solidFill>
              <a:srgbClr val="E6A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8" name="直接箭头连接符 124">
            <a:extLst>
              <a:ext uri="{FF2B5EF4-FFF2-40B4-BE49-F238E27FC236}">
                <a16:creationId xmlns:a16="http://schemas.microsoft.com/office/drawing/2014/main" id="{FB789B1B-CD89-A3E5-A87E-ED3571BDF67D}"/>
              </a:ext>
            </a:extLst>
          </p:cNvPr>
          <p:cNvCxnSpPr>
            <a:cxnSpLocks/>
          </p:cNvCxnSpPr>
          <p:nvPr/>
        </p:nvCxnSpPr>
        <p:spPr>
          <a:xfrm flipH="1" flipV="1">
            <a:off x="6485061" y="4186536"/>
            <a:ext cx="1379" cy="1871538"/>
          </a:xfrm>
          <a:prstGeom prst="straightConnector1">
            <a:avLst/>
          </a:prstGeom>
          <a:ln w="19050" cap="flat" cmpd="sng" algn="ctr">
            <a:solidFill>
              <a:srgbClr val="E6A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0" name="直接箭头连接符 124">
            <a:extLst>
              <a:ext uri="{FF2B5EF4-FFF2-40B4-BE49-F238E27FC236}">
                <a16:creationId xmlns:a16="http://schemas.microsoft.com/office/drawing/2014/main" id="{EE6346C2-C59A-5CE2-DF4B-24211E8AC69B}"/>
              </a:ext>
            </a:extLst>
          </p:cNvPr>
          <p:cNvCxnSpPr>
            <a:cxnSpLocks/>
          </p:cNvCxnSpPr>
          <p:nvPr/>
        </p:nvCxnSpPr>
        <p:spPr>
          <a:xfrm flipV="1">
            <a:off x="6483242" y="4428400"/>
            <a:ext cx="569" cy="1628747"/>
          </a:xfrm>
          <a:prstGeom prst="straightConnector1">
            <a:avLst/>
          </a:prstGeom>
          <a:ln w="19050" cap="flat" cmpd="sng" algn="ctr">
            <a:solidFill>
              <a:srgbClr val="E6A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3" name="直接箭头连接符 124">
            <a:extLst>
              <a:ext uri="{FF2B5EF4-FFF2-40B4-BE49-F238E27FC236}">
                <a16:creationId xmlns:a16="http://schemas.microsoft.com/office/drawing/2014/main" id="{1B987CA1-B7A8-92BA-9621-1AE10BC4F6C0}"/>
              </a:ext>
            </a:extLst>
          </p:cNvPr>
          <p:cNvCxnSpPr>
            <a:cxnSpLocks/>
          </p:cNvCxnSpPr>
          <p:nvPr/>
        </p:nvCxnSpPr>
        <p:spPr>
          <a:xfrm flipV="1">
            <a:off x="6483202" y="5108428"/>
            <a:ext cx="0" cy="954080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B4BFDFC-CE82-DB7C-7A1E-262D0AC9D62B}"/>
              </a:ext>
            </a:extLst>
          </p:cNvPr>
          <p:cNvSpPr txBox="1"/>
          <p:nvPr/>
        </p:nvSpPr>
        <p:spPr>
          <a:xfrm>
            <a:off x="7011575" y="2657059"/>
            <a:ext cx="497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D</a:t>
            </a:r>
            <a:r>
              <a:rPr lang="en-US" altLang="zh-CN" sz="1800" baseline="-25000" dirty="0"/>
              <a:t>3h</a:t>
            </a:r>
            <a:endParaRPr lang="en-SG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D0E255-AC4E-6748-8B0D-023EF96E071E}"/>
              </a:ext>
            </a:extLst>
          </p:cNvPr>
          <p:cNvSpPr txBox="1"/>
          <p:nvPr/>
        </p:nvSpPr>
        <p:spPr>
          <a:xfrm>
            <a:off x="7038094" y="3445687"/>
            <a:ext cx="497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D</a:t>
            </a:r>
            <a:r>
              <a:rPr lang="en-US" altLang="zh-CN" sz="1800" baseline="-25000" dirty="0"/>
              <a:t>3h</a:t>
            </a:r>
            <a:endParaRPr lang="en-SG" dirty="0"/>
          </a:p>
        </p:txBody>
      </p:sp>
      <p:grpSp>
        <p:nvGrpSpPr>
          <p:cNvPr id="45" name="组合 78">
            <a:extLst>
              <a:ext uri="{FF2B5EF4-FFF2-40B4-BE49-F238E27FC236}">
                <a16:creationId xmlns:a16="http://schemas.microsoft.com/office/drawing/2014/main" id="{9F9E229E-89B0-A6AE-CAE3-C8A7E1C2ECE9}"/>
              </a:ext>
            </a:extLst>
          </p:cNvPr>
          <p:cNvGrpSpPr/>
          <p:nvPr/>
        </p:nvGrpSpPr>
        <p:grpSpPr>
          <a:xfrm>
            <a:off x="1892671" y="1444987"/>
            <a:ext cx="2673214" cy="749347"/>
            <a:chOff x="6055150" y="4523387"/>
            <a:chExt cx="3633758" cy="749347"/>
          </a:xfrm>
        </p:grpSpPr>
        <p:sp>
          <p:nvSpPr>
            <p:cNvPr id="46" name="文本框 75">
              <a:extLst>
                <a:ext uri="{FF2B5EF4-FFF2-40B4-BE49-F238E27FC236}">
                  <a16:creationId xmlns:a16="http://schemas.microsoft.com/office/drawing/2014/main" id="{3657F662-0484-45F1-EA3E-DE3E65AC10CD}"/>
                </a:ext>
              </a:extLst>
            </p:cNvPr>
            <p:cNvSpPr txBox="1"/>
            <p:nvPr/>
          </p:nvSpPr>
          <p:spPr>
            <a:xfrm>
              <a:off x="6055150" y="4523387"/>
              <a:ext cx="33403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C</a:t>
              </a:r>
              <a:r>
                <a:rPr lang="en-US" altLang="zh-CN" sz="1400" baseline="-25000" dirty="0"/>
                <a:t>h</a:t>
              </a:r>
              <a:r>
                <a:rPr lang="en-US" altLang="zh-CN" sz="1400" dirty="0"/>
                <a:t>  E    </a:t>
              </a:r>
              <a:r>
                <a:rPr lang="en-US" altLang="zh-CN" sz="1400" dirty="0" err="1"/>
                <a:t>σ</a:t>
              </a:r>
              <a:r>
                <a:rPr lang="en-US" altLang="zh-CN" sz="1400" baseline="-25000" dirty="0" err="1"/>
                <a:t>h</a:t>
              </a:r>
              <a:r>
                <a:rPr lang="en-US" altLang="zh-CN" sz="1400" dirty="0"/>
                <a:t>    linear   quadratic</a:t>
              </a:r>
            </a:p>
          </p:txBody>
        </p:sp>
        <p:sp>
          <p:nvSpPr>
            <p:cNvPr id="47" name="文本框 76">
              <a:extLst>
                <a:ext uri="{FF2B5EF4-FFF2-40B4-BE49-F238E27FC236}">
                  <a16:creationId xmlns:a16="http://schemas.microsoft.com/office/drawing/2014/main" id="{56411A75-0FA3-DF0F-5D90-C622AED7EC66}"/>
                </a:ext>
              </a:extLst>
            </p:cNvPr>
            <p:cNvSpPr txBox="1"/>
            <p:nvPr/>
          </p:nvSpPr>
          <p:spPr>
            <a:xfrm>
              <a:off x="6058591" y="4776971"/>
              <a:ext cx="3630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A’  +1  +1   x, y, R</a:t>
              </a:r>
              <a:r>
                <a:rPr lang="en-US" altLang="zh-CN" sz="1400" baseline="-25000" dirty="0"/>
                <a:t>z</a:t>
              </a:r>
              <a:r>
                <a:rPr lang="en-US" altLang="zh-CN" sz="1400" dirty="0"/>
                <a:t>    x</a:t>
              </a:r>
              <a:r>
                <a:rPr lang="en-US" altLang="zh-CN" sz="1400" baseline="30000" dirty="0"/>
                <a:t>2</a:t>
              </a:r>
              <a:r>
                <a:rPr lang="en-US" altLang="zh-CN" sz="1400" dirty="0"/>
                <a:t>, y</a:t>
              </a:r>
              <a:r>
                <a:rPr lang="en-US" altLang="zh-CN" sz="1400" baseline="30000" dirty="0"/>
                <a:t>2</a:t>
              </a:r>
              <a:r>
                <a:rPr lang="en-US" altLang="zh-CN" sz="1400" dirty="0"/>
                <a:t>, z</a:t>
              </a:r>
              <a:r>
                <a:rPr lang="en-US" altLang="zh-CN" sz="1400" baseline="30000" dirty="0"/>
                <a:t>2</a:t>
              </a:r>
              <a:r>
                <a:rPr lang="en-US" altLang="zh-CN" sz="1400" dirty="0"/>
                <a:t>, </a:t>
              </a:r>
              <a:r>
                <a:rPr lang="en-US" altLang="zh-CN" sz="1400" dirty="0" err="1"/>
                <a:t>xy</a:t>
              </a:r>
              <a:r>
                <a:rPr lang="en-US" altLang="zh-CN" sz="1400" dirty="0"/>
                <a:t> </a:t>
              </a:r>
              <a:endParaRPr lang="zh-CN" altLang="en-US" sz="1400" dirty="0"/>
            </a:p>
          </p:txBody>
        </p:sp>
        <p:sp>
          <p:nvSpPr>
            <p:cNvPr id="48" name="文本框 77">
              <a:extLst>
                <a:ext uri="{FF2B5EF4-FFF2-40B4-BE49-F238E27FC236}">
                  <a16:creationId xmlns:a16="http://schemas.microsoft.com/office/drawing/2014/main" id="{2B65216C-6656-6F83-F014-147F8714004C}"/>
                </a:ext>
              </a:extLst>
            </p:cNvPr>
            <p:cNvSpPr txBox="1"/>
            <p:nvPr/>
          </p:nvSpPr>
          <p:spPr>
            <a:xfrm>
              <a:off x="6058591" y="4964957"/>
              <a:ext cx="3630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A” +1   -1   z, R</a:t>
              </a:r>
              <a:r>
                <a:rPr lang="en-US" altLang="zh-CN" sz="1400" baseline="-25000" dirty="0"/>
                <a:t>x</a:t>
              </a:r>
              <a:r>
                <a:rPr lang="en-US" altLang="zh-CN" sz="1400" dirty="0"/>
                <a:t>, R</a:t>
              </a:r>
              <a:r>
                <a:rPr lang="en-US" altLang="zh-CN" sz="1400" baseline="-25000" dirty="0"/>
                <a:t>y</a:t>
              </a:r>
              <a:r>
                <a:rPr lang="en-US" altLang="zh-CN" sz="1400" dirty="0"/>
                <a:t>      </a:t>
              </a:r>
              <a:r>
                <a:rPr lang="en-US" altLang="zh-CN" sz="1400" dirty="0" err="1"/>
                <a:t>xz</a:t>
              </a:r>
              <a:r>
                <a:rPr lang="en-US" altLang="zh-CN" sz="1400" dirty="0"/>
                <a:t>, </a:t>
              </a:r>
              <a:r>
                <a:rPr lang="en-US" altLang="zh-CN" sz="1400" dirty="0" err="1"/>
                <a:t>yz</a:t>
              </a:r>
              <a:r>
                <a:rPr lang="en-US" altLang="zh-CN" sz="1400" dirty="0"/>
                <a:t> 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006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16D2AF-2C10-F90C-89BE-8432CA184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16F6-7BE3-497A-88A8-00416F32369F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F045A9-AD2B-026C-884C-FF9171C5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21" y="967666"/>
            <a:ext cx="3997281" cy="58903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5E338B-9359-79A6-9314-08CC54618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101" y="2370339"/>
            <a:ext cx="3800625" cy="44876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12239E9-1127-A161-F9BA-9033F7AAC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879" y="0"/>
            <a:ext cx="1840517" cy="2777508"/>
          </a:xfrm>
          <a:prstGeom prst="rect">
            <a:avLst/>
          </a:prstGeom>
        </p:spPr>
      </p:pic>
      <p:pic>
        <p:nvPicPr>
          <p:cNvPr id="10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52F96B2F-96D7-AF59-C299-0DB113739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63" y="2777508"/>
            <a:ext cx="414228" cy="39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D00F898F-3AC6-F12A-35ED-5898E86BD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63" y="4138691"/>
            <a:ext cx="414228" cy="39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7F3E2931-E761-B2CE-1819-F8A67828C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63" y="5498345"/>
            <a:ext cx="414228" cy="39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B641116E-1B81-4F3F-3C9C-EFF41C3F5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397" y="2872035"/>
            <a:ext cx="414228" cy="39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3DB89C4B-31A0-C155-27BD-F463FAEBB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460" y="5702550"/>
            <a:ext cx="414228" cy="39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486AB31-7EF8-3442-82A8-7FA19B848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128" y="0"/>
            <a:ext cx="4377299" cy="2370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A6C75F-CAC0-50D0-0FA8-C972FB822587}"/>
              </a:ext>
            </a:extLst>
          </p:cNvPr>
          <p:cNvSpPr txBox="1"/>
          <p:nvPr/>
        </p:nvSpPr>
        <p:spPr>
          <a:xfrm>
            <a:off x="-62144" y="0"/>
            <a:ext cx="27609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Group theoretic approach for NV- center</a:t>
            </a:r>
          </a:p>
        </p:txBody>
      </p:sp>
    </p:spTree>
    <p:extLst>
      <p:ext uri="{BB962C8B-B14F-4D97-AF65-F5344CB8AC3E}">
        <p14:creationId xmlns:p14="http://schemas.microsoft.com/office/powerpoint/2010/main" val="4123123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9AE91AF-2B86-A595-0801-ABA2C6E1D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39"/>
          <a:stretch/>
        </p:blipFill>
        <p:spPr bwMode="auto">
          <a:xfrm>
            <a:off x="4346746" y="828830"/>
            <a:ext cx="4745742" cy="154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7B3D7F-786A-DF97-A235-37FA2A93934E}"/>
              </a:ext>
            </a:extLst>
          </p:cNvPr>
          <p:cNvSpPr txBox="1"/>
          <p:nvPr/>
        </p:nvSpPr>
        <p:spPr>
          <a:xfrm>
            <a:off x="335262" y="942619"/>
            <a:ext cx="3769944" cy="1476891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anchor="ctr" anchorCtr="0">
            <a:noAutofit/>
          </a:bodyPr>
          <a:lstStyle/>
          <a:p>
            <a:pPr marL="284400" indent="-284400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Terahertz wave: </a:t>
            </a:r>
          </a:p>
          <a:p>
            <a:pPr marL="284400" indent="-284400">
              <a:buFont typeface="Wingdings" panose="05000000000000000000" pitchFamily="2" charset="2"/>
              <a:buChar char="§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Important for imaging, sensing, and 6G communications </a:t>
            </a:r>
          </a:p>
          <a:p>
            <a:pPr marL="284400" indent="-284400">
              <a:buFont typeface="Wingdings" panose="05000000000000000000" pitchFamily="2" charset="2"/>
              <a:buChar char="§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Technology less mature than other wavelengths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96D94E-7248-181A-3FC8-F1561591199A}"/>
              </a:ext>
            </a:extLst>
          </p:cNvPr>
          <p:cNvSpPr txBox="1"/>
          <p:nvPr/>
        </p:nvSpPr>
        <p:spPr>
          <a:xfrm>
            <a:off x="-1" y="0"/>
            <a:ext cx="457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Quantum THz technologies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8FAE52-EF9B-7743-79C6-00C56474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B6C25-A3C3-45C4-A80A-41FC4A628628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12" name="图片 46">
            <a:extLst>
              <a:ext uri="{FF2B5EF4-FFF2-40B4-BE49-F238E27FC236}">
                <a16:creationId xmlns:a16="http://schemas.microsoft.com/office/drawing/2014/main" id="{DB8E4AA9-69FB-38D3-A85A-79DD36037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72" y="3082828"/>
            <a:ext cx="3962289" cy="26982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1831B2-174F-FCCB-0F67-49C4A611199D}"/>
              </a:ext>
            </a:extLst>
          </p:cNvPr>
          <p:cNvSpPr txBox="1"/>
          <p:nvPr/>
        </p:nvSpPr>
        <p:spPr>
          <a:xfrm>
            <a:off x="231504" y="2838909"/>
            <a:ext cx="492238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Single-photon THz emitters: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THz photonic cavity with population inversion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Bring THz communication to additional control in quantum regime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THz spin qubit: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Longer spin relaxation time for robust quantum memory technologies at room temperature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Boost fidelity by resonant optical excitation</a:t>
            </a:r>
          </a:p>
        </p:txBody>
      </p:sp>
      <p:sp>
        <p:nvSpPr>
          <p:cNvPr id="20" name="文本框 48">
            <a:extLst>
              <a:ext uri="{FF2B5EF4-FFF2-40B4-BE49-F238E27FC236}">
                <a16:creationId xmlns:a16="http://schemas.microsoft.com/office/drawing/2014/main" id="{2920D213-9D06-1FBB-F543-7823185E7712}"/>
              </a:ext>
            </a:extLst>
          </p:cNvPr>
          <p:cNvSpPr txBox="1"/>
          <p:nvPr/>
        </p:nvSpPr>
        <p:spPr>
          <a:xfrm>
            <a:off x="7743712" y="3962294"/>
            <a:ext cx="1560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THz emission</a:t>
            </a:r>
            <a:endParaRPr lang="zh-CN" altLang="en-US" sz="1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文本框 48">
            <a:extLst>
              <a:ext uri="{FF2B5EF4-FFF2-40B4-BE49-F238E27FC236}">
                <a16:creationId xmlns:a16="http://schemas.microsoft.com/office/drawing/2014/main" id="{74722CC0-2BAF-1D85-7CCF-660A9D4E1ACA}"/>
              </a:ext>
            </a:extLst>
          </p:cNvPr>
          <p:cNvSpPr txBox="1"/>
          <p:nvPr/>
        </p:nvSpPr>
        <p:spPr>
          <a:xfrm>
            <a:off x="5865339" y="3186738"/>
            <a:ext cx="1817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Optical excitation</a:t>
            </a:r>
            <a:endParaRPr lang="zh-CN" altLang="en-US" sz="16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A0D56-F669-AD40-DBD2-EC484C909B2B}"/>
              </a:ext>
            </a:extLst>
          </p:cNvPr>
          <p:cNvSpPr txBox="1"/>
          <p:nvPr/>
        </p:nvSpPr>
        <p:spPr>
          <a:xfrm>
            <a:off x="-1" y="6356355"/>
            <a:ext cx="90924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 Phys D </a:t>
            </a:r>
            <a:r>
              <a:rPr lang="en-SG" sz="1400" i="1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</a:t>
            </a:r>
            <a:r>
              <a:rPr lang="en-SG" sz="14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Phys</a:t>
            </a:r>
            <a:r>
              <a:rPr lang="en-SG" sz="1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400" b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SG" sz="1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043001 (2017).</a:t>
            </a:r>
          </a:p>
          <a:p>
            <a:r>
              <a:rPr lang="en-SG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PRX Quantum 5, 010312 (2024).</a:t>
            </a:r>
          </a:p>
        </p:txBody>
      </p:sp>
    </p:spTree>
    <p:extLst>
      <p:ext uri="{BB962C8B-B14F-4D97-AF65-F5344CB8AC3E}">
        <p14:creationId xmlns:p14="http://schemas.microsoft.com/office/powerpoint/2010/main" val="522069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BD642E4-7480-A784-F6C0-42C6806E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16F6-7BE3-497A-88A8-00416F32369F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5080E7-C88F-005C-D489-341EABBA3BEA}"/>
              </a:ext>
            </a:extLst>
          </p:cNvPr>
          <p:cNvSpPr txBox="1"/>
          <p:nvPr/>
        </p:nvSpPr>
        <p:spPr>
          <a:xfrm>
            <a:off x="0" y="-60735"/>
            <a:ext cx="8237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Optical electron spin polarization cycle of NV- center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6654AA-CE43-22AD-AB01-A6D6B66E34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133" b="40960"/>
          <a:stretch/>
        </p:blipFill>
        <p:spPr>
          <a:xfrm>
            <a:off x="4155619" y="2874082"/>
            <a:ext cx="3086101" cy="33599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381B7F1-C593-5A28-E98A-6BF028AE395A}"/>
              </a:ext>
            </a:extLst>
          </p:cNvPr>
          <p:cNvSpPr txBox="1"/>
          <p:nvPr/>
        </p:nvSpPr>
        <p:spPr>
          <a:xfrm>
            <a:off x="0" y="292792"/>
            <a:ext cx="929912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b="0" i="0" u="none" strike="noStrike" baseline="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nitrogen-vacancy (NV) center has emerged as a versatile </a:t>
            </a:r>
            <a:r>
              <a:rPr lang="en-US" altLang="zh-CN" sz="1600" b="0" i="0" u="none" strike="noStrike" baseline="0" dirty="0" err="1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atomlike</a:t>
            </a:r>
            <a:r>
              <a:rPr lang="en-US" altLang="zh-CN" sz="1600" b="0" i="0" u="none" strike="noStrike" baseline="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system, finding diverse applications in metrology and quantum information science at room temperature. All of these applications depend critically on a spin-dependent nonradiative transition into a metastable state, the so-called intersystem crossing (ISC), which enables optical initialization and readout of the electronic spin state.</a:t>
            </a:r>
          </a:p>
          <a:p>
            <a:pPr algn="l"/>
            <a:r>
              <a:rPr lang="en-US" altLang="zh-CN" sz="16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radiative transitions between the </a:t>
            </a:r>
            <a:r>
              <a:rPr lang="en-US" altLang="zh-CN" sz="1600" baseline="30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6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1600" baseline="-25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CN" sz="16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zh-CN" sz="1600" baseline="30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6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manifolds conserve electronic spin projection, whereas the highly state-selective ISC from the </a:t>
            </a:r>
            <a:r>
              <a:rPr lang="en-US" altLang="zh-CN" sz="1600" baseline="30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6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to </a:t>
            </a:r>
            <a:r>
              <a:rPr lang="en-US" altLang="zh-CN" sz="1600" baseline="30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6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1600" baseline="-25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6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preferentially depopulate A</a:t>
            </a:r>
            <a:r>
              <a:rPr lang="en-US" altLang="zh-CN" sz="1600" baseline="-25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6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zh-CN" sz="1600" baseline="30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6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altLang="zh-CN" sz="1600" baseline="-25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1,2</a:t>
            </a:r>
            <a:r>
              <a:rPr lang="en-US" altLang="zh-CN" sz="16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the ISC from </a:t>
            </a:r>
            <a:r>
              <a:rPr lang="en-US" altLang="zh-CN" sz="1600" baseline="30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6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altLang="zh-CN" sz="1600" baseline="-25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1,2</a:t>
            </a:r>
            <a:r>
              <a:rPr lang="en-US" altLang="zh-CN" sz="16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en-US" altLang="zh-CN" sz="1600" baseline="30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6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1600" baseline="-25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CN" sz="16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manifold serve to repopulate the ground state for the next optical cycle. The preferential nonradiative depopulation of A</a:t>
            </a:r>
            <a:r>
              <a:rPr lang="en-US" altLang="zh-CN" sz="1600" baseline="-25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6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E</a:t>
            </a:r>
            <a:r>
              <a:rPr lang="en-US" altLang="zh-CN" sz="1600" baseline="-25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1,2</a:t>
            </a:r>
            <a:r>
              <a:rPr lang="en-US" altLang="zh-CN" sz="16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gives rise to optical spin readout because these states have lower quantum yield. Since the nonradiative repopulation of the </a:t>
            </a:r>
            <a:r>
              <a:rPr lang="en-US" altLang="zh-CN" sz="1600" baseline="30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6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1600" baseline="-25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CN" sz="16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manifold from </a:t>
            </a:r>
            <a:r>
              <a:rPr lang="en-US" altLang="zh-CN" sz="1600" baseline="30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6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altLang="zh-CN" sz="1600" baseline="-25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1,2</a:t>
            </a:r>
            <a:r>
              <a:rPr lang="en-US" altLang="zh-CN" sz="16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does not appear to be comparably state selective, the preferential nonradiative depopulation of A</a:t>
            </a:r>
            <a:r>
              <a:rPr lang="en-US" altLang="zh-CN" sz="1600" baseline="-25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6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E</a:t>
            </a:r>
            <a:r>
              <a:rPr lang="en-US" altLang="zh-CN" sz="1600" baseline="-250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1,2</a:t>
            </a:r>
            <a:r>
              <a:rPr lang="en-US" altLang="zh-CN" sz="160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also predominantly responsible for the optical initialization of the electronic spin into |0&gt;.</a:t>
            </a:r>
            <a:endParaRPr lang="en-US" altLang="zh-CN" sz="1600" b="0" i="0" u="none" strike="noStrike" baseline="0" dirty="0">
              <a:solidFill>
                <a:srgbClr val="231F2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D4862B2-806A-4FC7-A693-B493C777F618}"/>
              </a:ext>
            </a:extLst>
          </p:cNvPr>
          <p:cNvSpPr txBox="1"/>
          <p:nvPr/>
        </p:nvSpPr>
        <p:spPr>
          <a:xfrm>
            <a:off x="-40923" y="6242042"/>
            <a:ext cx="298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 b="0" i="1" baseline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zh-CN" dirty="0"/>
              <a:t>Physical review letters, 114(14), 145502.</a:t>
            </a:r>
          </a:p>
          <a:p>
            <a:r>
              <a:rPr lang="en-US" altLang="zh-CN" dirty="0"/>
              <a:t>Physical Review B, 91(16), 165201.</a:t>
            </a:r>
          </a:p>
          <a:p>
            <a:r>
              <a:rPr lang="en-US" altLang="zh-CN" dirty="0" err="1"/>
              <a:t>Nanophotonics</a:t>
            </a:r>
            <a:r>
              <a:rPr lang="en-US" altLang="zh-CN" dirty="0"/>
              <a:t>, 8(11), 1907-1943.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6CCFFEB-AEB1-904A-0A19-2B56994DABAD}"/>
              </a:ext>
            </a:extLst>
          </p:cNvPr>
          <p:cNvSpPr txBox="1"/>
          <p:nvPr/>
        </p:nvSpPr>
        <p:spPr>
          <a:xfrm>
            <a:off x="4726922" y="6090775"/>
            <a:ext cx="43299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 b="0" i="0" u="none" strike="noStrike" baseline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400" dirty="0"/>
              <a:t>A schematic illustration of the NV center’s level structure. The ISC is responsible for shelving into |1E1,2&gt; via the short-lived |1A1&gt; and for pumping into |0&gt;.</a:t>
            </a:r>
            <a:endParaRPr lang="zh-CN" altLang="en-US" sz="1400" dirty="0"/>
          </a:p>
        </p:txBody>
      </p:sp>
      <p:pic>
        <p:nvPicPr>
          <p:cNvPr id="17" name="Picture 2" descr="Nitrogen-vacancy (NV) defect in diamond. (a) Optimized geometry in the... |  Download Scientific Diagram">
            <a:extLst>
              <a:ext uri="{FF2B5EF4-FFF2-40B4-BE49-F238E27FC236}">
                <a16:creationId xmlns:a16="http://schemas.microsoft.com/office/drawing/2014/main" id="{209627B7-2911-5369-78FF-3DEC30655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71"/>
          <a:stretch/>
        </p:blipFill>
        <p:spPr bwMode="auto">
          <a:xfrm>
            <a:off x="61234" y="3222970"/>
            <a:ext cx="4329970" cy="237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34CEAC9-56F0-FCFA-4004-EBE746ABF4AA}"/>
              </a:ext>
            </a:extLst>
          </p:cNvPr>
          <p:cNvSpPr txBox="1"/>
          <p:nvPr/>
        </p:nvSpPr>
        <p:spPr>
          <a:xfrm>
            <a:off x="253649" y="5549202"/>
            <a:ext cx="35019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NV center in diamond. (a) Geometry in the core of NV center. (b) Ground-state single particle defect levels in the band gap. 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8696AB-59F6-FD56-6387-AF46E098C7C1}"/>
              </a:ext>
            </a:extLst>
          </p:cNvPr>
          <p:cNvSpPr txBox="1"/>
          <p:nvPr/>
        </p:nvSpPr>
        <p:spPr>
          <a:xfrm>
            <a:off x="4554626" y="3679263"/>
            <a:ext cx="7727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 b="0" i="0" u="none" strike="noStrike" baseline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 err="1">
                <a:solidFill>
                  <a:srgbClr val="3CC5F1"/>
                </a:solidFill>
              </a:rPr>
              <a:t>ms</a:t>
            </a:r>
            <a:r>
              <a:rPr lang="en-US" altLang="zh-CN" dirty="0">
                <a:solidFill>
                  <a:srgbClr val="3CC5F1"/>
                </a:solidFill>
              </a:rPr>
              <a:t>=0</a:t>
            </a:r>
            <a:endParaRPr lang="zh-CN" altLang="en-US" dirty="0">
              <a:solidFill>
                <a:srgbClr val="3CC5F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05E4DD-340B-94C8-8B5F-7525AE423F2E}"/>
              </a:ext>
            </a:extLst>
          </p:cNvPr>
          <p:cNvSpPr txBox="1"/>
          <p:nvPr/>
        </p:nvSpPr>
        <p:spPr>
          <a:xfrm>
            <a:off x="6505554" y="3879273"/>
            <a:ext cx="7727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 b="0" i="0" u="none" strike="noStrike" baseline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 err="1">
                <a:solidFill>
                  <a:srgbClr val="F15C05"/>
                </a:solidFill>
              </a:rPr>
              <a:t>ms</a:t>
            </a:r>
            <a:r>
              <a:rPr lang="en-US" altLang="zh-CN" dirty="0">
                <a:solidFill>
                  <a:srgbClr val="F15C05"/>
                </a:solidFill>
              </a:rPr>
              <a:t>=±1</a:t>
            </a:r>
            <a:endParaRPr lang="zh-CN" altLang="en-US" dirty="0">
              <a:solidFill>
                <a:srgbClr val="F15C05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6EABFC-9455-7CE6-ECD4-D6132EBCE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548" y="4188328"/>
            <a:ext cx="1184852" cy="2587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CB6B20-F987-31AF-459D-9B11E16A6E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04"/>
          <a:stretch/>
        </p:blipFill>
        <p:spPr>
          <a:xfrm>
            <a:off x="6587548" y="5656122"/>
            <a:ext cx="1921367" cy="4087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8DB49A-1707-2B57-D09B-F5FDA8F35B26}"/>
              </a:ext>
            </a:extLst>
          </p:cNvPr>
          <p:cNvSpPr txBox="1"/>
          <p:nvPr/>
        </p:nvSpPr>
        <p:spPr>
          <a:xfrm>
            <a:off x="5969679" y="3848540"/>
            <a:ext cx="772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 b="0" i="0" u="none" strike="noStrike" baseline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400" dirty="0"/>
              <a:t>~0.4 eV</a:t>
            </a:r>
            <a:endParaRPr lang="zh-CN" altLang="en-US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13C203-9C66-1B01-C22A-6A7F059B6147}"/>
              </a:ext>
            </a:extLst>
          </p:cNvPr>
          <p:cNvSpPr txBox="1"/>
          <p:nvPr/>
        </p:nvSpPr>
        <p:spPr>
          <a:xfrm>
            <a:off x="5969679" y="5524176"/>
            <a:ext cx="772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 b="0" i="0" u="none" strike="noStrike" baseline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400" dirty="0"/>
              <a:t>~0.4 eV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E8E5BA2-4EEA-BB1D-AC1D-C3D0DDC49BF7}"/>
              </a:ext>
            </a:extLst>
          </p:cNvPr>
          <p:cNvSpPr txBox="1"/>
          <p:nvPr/>
        </p:nvSpPr>
        <p:spPr>
          <a:xfrm>
            <a:off x="7111358" y="4906847"/>
            <a:ext cx="772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 b="0" i="0" u="none" strike="noStrike" baseline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400" dirty="0"/>
              <a:t>1.19 eV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C5D88BB-0B22-BE5D-DB9D-4D55D2533AD2}"/>
              </a:ext>
            </a:extLst>
          </p:cNvPr>
          <p:cNvSpPr txBox="1"/>
          <p:nvPr/>
        </p:nvSpPr>
        <p:spPr>
          <a:xfrm>
            <a:off x="5291639" y="5137373"/>
            <a:ext cx="772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 b="0" i="0" u="none" strike="noStrike" baseline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400" dirty="0"/>
              <a:t>1.95 eV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81162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5E65550-C32A-6DDB-0346-E1243B758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309" y="3471245"/>
            <a:ext cx="4902944" cy="30321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27AB9A-F0B7-4F91-B0FB-8AAF3020F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90681"/>
            <a:ext cx="5513281" cy="831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80898D-E9FE-53D9-7D3B-348B33F6D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0" y="4899612"/>
            <a:ext cx="4223909" cy="192137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9AD187A-57B6-2684-356E-75FBEA7F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16F6-7BE3-497A-88A8-00416F32369F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1A90F1-B001-EFA1-9DEE-C804856EE4BA}"/>
              </a:ext>
            </a:extLst>
          </p:cNvPr>
          <p:cNvSpPr txBox="1"/>
          <p:nvPr/>
        </p:nvSpPr>
        <p:spPr>
          <a:xfrm>
            <a:off x="0" y="-72530"/>
            <a:ext cx="4496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State representation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22E1C7-82B3-277B-E8D4-CA809B219BAD}"/>
              </a:ext>
            </a:extLst>
          </p:cNvPr>
          <p:cNvSpPr txBox="1"/>
          <p:nvPr/>
        </p:nvSpPr>
        <p:spPr>
          <a:xfrm>
            <a:off x="5513281" y="594542"/>
            <a:ext cx="36499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1600" dirty="0"/>
              <a:t>The single electron orbitals is set by the crystal field and projecting the dangling bonds on each irreducible representation (IR) of the point group of the defect</a:t>
            </a:r>
            <a:endParaRPr lang="zh-CN" altLang="en-US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2274F33-F761-744D-4546-EFA844738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15358"/>
            <a:ext cx="5513281" cy="6860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841A31-C458-8533-2988-21924FFA3E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814" y="2321040"/>
            <a:ext cx="2516957" cy="25785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38CC94B-1A3B-1B44-FF0D-D499F380F66D}"/>
              </a:ext>
            </a:extLst>
          </p:cNvPr>
          <p:cNvSpPr txBox="1"/>
          <p:nvPr/>
        </p:nvSpPr>
        <p:spPr>
          <a:xfrm>
            <a:off x="36400" y="2800957"/>
            <a:ext cx="18441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Dangling bonds representation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CC0944-25C3-9ABB-2B5E-474470A9E5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4529" y="1821410"/>
            <a:ext cx="5666741" cy="5320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26DE448-34B4-B5F2-BCB3-1B148051C3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5858"/>
          <a:stretch/>
        </p:blipFill>
        <p:spPr>
          <a:xfrm>
            <a:off x="5513281" y="1918345"/>
            <a:ext cx="3601170" cy="131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04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814066E-1871-45F2-40CD-043939D27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16F6-7BE3-497A-88A8-00416F32369F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590227-786F-0695-8C4A-466141703311}"/>
              </a:ext>
            </a:extLst>
          </p:cNvPr>
          <p:cNvSpPr txBox="1"/>
          <p:nvPr/>
        </p:nvSpPr>
        <p:spPr>
          <a:xfrm>
            <a:off x="0" y="-72530"/>
            <a:ext cx="4496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State representation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D0C3F8-2F2F-5BBD-2204-E21488AA0778}"/>
              </a:ext>
            </a:extLst>
          </p:cNvPr>
          <p:cNvSpPr txBox="1"/>
          <p:nvPr/>
        </p:nvSpPr>
        <p:spPr>
          <a:xfrm>
            <a:off x="0" y="239248"/>
            <a:ext cx="52555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Two-electron wavefunction transforming as IRs of the group: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92E00C-8372-65A6-1662-FAAA0912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9022"/>
            <a:ext cx="3495435" cy="44189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B05D58-6F2F-1EA5-E7C4-BDB49A10C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056" y="5854045"/>
            <a:ext cx="4764337" cy="9818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52784B-2A68-B800-C896-5ECB20088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800" y="577802"/>
            <a:ext cx="5747800" cy="17776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72EB55-77A7-919D-F053-28D83E622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435" y="2621372"/>
            <a:ext cx="5648688" cy="240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78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46CD996-754B-F2B9-A05F-DB2FF627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"/>
          <a:stretch/>
        </p:blipFill>
        <p:spPr>
          <a:xfrm>
            <a:off x="0" y="2697557"/>
            <a:ext cx="4887540" cy="394012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410B5C6-8E3F-3ACE-2BA1-CC359486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16F6-7BE3-497A-88A8-00416F32369F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EB6531-02F1-DB11-84FC-3F930D862B47}"/>
              </a:ext>
            </a:extLst>
          </p:cNvPr>
          <p:cNvSpPr txBox="1"/>
          <p:nvPr/>
        </p:nvSpPr>
        <p:spPr>
          <a:xfrm>
            <a:off x="0" y="-60735"/>
            <a:ext cx="8237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Spin-orbit interaction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E15B098-4B83-6C1C-EC4A-6BC851212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4" y="5180120"/>
            <a:ext cx="5878276" cy="12005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D41B12-1C79-3163-4A2E-1603033A7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4" y="274407"/>
            <a:ext cx="6361338" cy="23978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BFABB3C-2907-283F-9BEB-747FC236C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372" y="1078805"/>
            <a:ext cx="4373628" cy="2516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9E9FFC-09D1-22C7-1BD6-792A0CA27F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743"/>
          <a:stretch/>
        </p:blipFill>
        <p:spPr>
          <a:xfrm>
            <a:off x="5328745" y="3190445"/>
            <a:ext cx="3273718" cy="2649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A4591A5-1CD5-633B-C12D-9309F24351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121" y="3626190"/>
            <a:ext cx="5508913" cy="135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87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81C7BFE-78A1-7224-AE2B-B48BAF447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979" y="965998"/>
            <a:ext cx="6009403" cy="22842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B43FE9-0D24-A73A-EBD7-6D823D7C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979" y="216028"/>
            <a:ext cx="5856078" cy="6973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B7C6415-C364-6E26-C675-D7BFF2453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979" y="3429000"/>
            <a:ext cx="5780615" cy="291671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D247DCE-33E9-66CC-E1ED-B51BA0CCB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16F6-7BE3-497A-88A8-00416F32369F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8AB1ED-213E-936A-77AC-552FC289DB87}"/>
              </a:ext>
            </a:extLst>
          </p:cNvPr>
          <p:cNvSpPr txBox="1"/>
          <p:nvPr/>
        </p:nvSpPr>
        <p:spPr>
          <a:xfrm>
            <a:off x="0" y="0"/>
            <a:ext cx="17533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Selection rules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B3994B0-67FE-3C1A-890B-25D2B45052B5}"/>
                  </a:ext>
                </a:extLst>
              </p:cNvPr>
              <p:cNvSpPr txBox="1"/>
              <p:nvPr/>
            </p:nvSpPr>
            <p:spPr>
              <a:xfrm>
                <a:off x="16821" y="357517"/>
                <a:ext cx="3254280" cy="392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Spin-orbit interaction couples the initial and final states, group theory can decide whether these states are coupled by testing whether the matrix element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𝑠𝑜𝑐</m:t>
                        </m:r>
                      </m:sub>
                    </m:sSub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vanishes by symmetry. </a:t>
                </a:r>
              </a:p>
              <a:p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perturbation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𝑠𝑜𝑐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does not destroy the symmetry operations and is invariant under all the symmetry operations,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𝑠𝑜𝑐</m:t>
                        </m:r>
                      </m:sub>
                    </m:sSub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must exhibit the full group symmetry, and must therefore transform as the fully symmetric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0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Γ</m:t>
                        </m:r>
                      </m:e>
                      <m:sub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In general case,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𝛾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⨂</m:t>
                    </m:r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⊃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Γ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600" dirty="0"/>
                  <a:t>.</a:t>
                </a:r>
              </a:p>
              <a:p>
                <a:pPr algn="l"/>
                <a:endParaRPr lang="zh-CN" alt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B3994B0-67FE-3C1A-890B-25D2B4505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1" y="357517"/>
                <a:ext cx="3254280" cy="3920369"/>
              </a:xfrm>
              <a:prstGeom prst="rect">
                <a:avLst/>
              </a:prstGeom>
              <a:blipFill>
                <a:blip r:embed="rId5"/>
                <a:stretch>
                  <a:fillRect l="-1124" t="-467" r="-2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788C326-C3FF-ACF7-1DF4-811EE13A0E06}"/>
              </a:ext>
            </a:extLst>
          </p:cNvPr>
          <p:cNvSpPr txBox="1"/>
          <p:nvPr/>
        </p:nvSpPr>
        <p:spPr>
          <a:xfrm>
            <a:off x="0" y="6444604"/>
            <a:ext cx="58116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 b="0" i="1" baseline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zh-CN" dirty="0" err="1"/>
              <a:t>Dresselhaus</a:t>
            </a:r>
            <a:r>
              <a:rPr lang="en-US" altLang="zh-CN" dirty="0"/>
              <a:t>, M. S., </a:t>
            </a:r>
            <a:r>
              <a:rPr lang="en-US" altLang="zh-CN" dirty="0" err="1"/>
              <a:t>Dresselhaus</a:t>
            </a:r>
            <a:r>
              <a:rPr lang="en-US" altLang="zh-CN" dirty="0"/>
              <a:t>, G., &amp; </a:t>
            </a:r>
            <a:r>
              <a:rPr lang="en-US" altLang="zh-CN" dirty="0" err="1"/>
              <a:t>Jorio</a:t>
            </a:r>
            <a:r>
              <a:rPr lang="en-US" altLang="zh-CN" dirty="0"/>
              <a:t>, A. (2007). Group theory: application to the physics of condensed matter. Springer Science &amp; Business Media.</a:t>
            </a:r>
            <a:endParaRPr lang="zh-CN" altLang="en-US" dirty="0"/>
          </a:p>
        </p:txBody>
      </p:sp>
      <p:pic>
        <p:nvPicPr>
          <p:cNvPr id="1026" name="Picture 2" descr="Ab initio theory of the nitrogen-vacancy center in diamond">
            <a:extLst>
              <a:ext uri="{FF2B5EF4-FFF2-40B4-BE49-F238E27FC236}">
                <a16:creationId xmlns:a16="http://schemas.microsoft.com/office/drawing/2014/main" id="{A448584E-6A79-0550-A4B0-04995767E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5" t="42065"/>
          <a:stretch/>
        </p:blipFill>
        <p:spPr bwMode="auto">
          <a:xfrm>
            <a:off x="66311" y="4008068"/>
            <a:ext cx="2839501" cy="224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272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9241FAD-09D9-976D-3A2A-A3B3FEC96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16F6-7BE3-497A-88A8-00416F32369F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638CE7-D7E7-EEE6-44E2-656D069C1B9A}"/>
              </a:ext>
            </a:extLst>
          </p:cNvPr>
          <p:cNvSpPr txBox="1"/>
          <p:nvPr/>
        </p:nvSpPr>
        <p:spPr>
          <a:xfrm>
            <a:off x="0" y="-60735"/>
            <a:ext cx="3515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Spin-orbit coupling matrix and energy diagram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873D9A6-A269-195C-1336-8F941FA50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7368"/>
            <a:ext cx="4390836" cy="54949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ABBD77-B63F-E10A-4A38-618A74830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866" y="293208"/>
            <a:ext cx="5362114" cy="553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EE23A1-C686-A5C2-D4AA-98C3DBAE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B6C25-A3C3-45C4-A80A-41FC4A628628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3FD481-2939-5B8E-DE7A-27FE63816C2C}"/>
              </a:ext>
            </a:extLst>
          </p:cNvPr>
          <p:cNvSpPr txBox="1"/>
          <p:nvPr/>
        </p:nvSpPr>
        <p:spPr>
          <a:xfrm>
            <a:off x="4" y="0"/>
            <a:ext cx="603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Transition metal defects in 2D TMDs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: 圆角 13">
            <a:extLst>
              <a:ext uri="{FF2B5EF4-FFF2-40B4-BE49-F238E27FC236}">
                <a16:creationId xmlns:a16="http://schemas.microsoft.com/office/drawing/2014/main" id="{6DBD47A8-E697-415E-41B6-FE41CCA24822}"/>
              </a:ext>
            </a:extLst>
          </p:cNvPr>
          <p:cNvSpPr/>
          <p:nvPr/>
        </p:nvSpPr>
        <p:spPr>
          <a:xfrm>
            <a:off x="243061" y="852354"/>
            <a:ext cx="4268432" cy="1858084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TM substitutional defects</a:t>
            </a:r>
            <a:r>
              <a:rPr lang="en-SG" altLang="zh-CN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zh-C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Heavier elements -&gt; strong spin-orbit coupling (SOC) for large splitting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Magnetism-&gt; high spin state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Multivalences -&gt; both spin and charge degree of freedom</a:t>
            </a:r>
          </a:p>
        </p:txBody>
      </p:sp>
      <p:sp>
        <p:nvSpPr>
          <p:cNvPr id="11" name="箭头: 虚尾 21">
            <a:extLst>
              <a:ext uri="{FF2B5EF4-FFF2-40B4-BE49-F238E27FC236}">
                <a16:creationId xmlns:a16="http://schemas.microsoft.com/office/drawing/2014/main" id="{CD7F67C3-AB2F-2474-EB19-7E19B8A9EABC}"/>
              </a:ext>
            </a:extLst>
          </p:cNvPr>
          <p:cNvSpPr/>
          <p:nvPr/>
        </p:nvSpPr>
        <p:spPr>
          <a:xfrm rot="8043426">
            <a:off x="4322015" y="2922472"/>
            <a:ext cx="425407" cy="347393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2F5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虚尾 21">
            <a:extLst>
              <a:ext uri="{FF2B5EF4-FFF2-40B4-BE49-F238E27FC236}">
                <a16:creationId xmlns:a16="http://schemas.microsoft.com/office/drawing/2014/main" id="{8C2E47BA-7462-B981-0AFA-71812800A059}"/>
              </a:ext>
            </a:extLst>
          </p:cNvPr>
          <p:cNvSpPr/>
          <p:nvPr/>
        </p:nvSpPr>
        <p:spPr>
          <a:xfrm rot="5400000">
            <a:off x="2052605" y="2920361"/>
            <a:ext cx="425407" cy="347393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2F5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3">
            <a:extLst>
              <a:ext uri="{FF2B5EF4-FFF2-40B4-BE49-F238E27FC236}">
                <a16:creationId xmlns:a16="http://schemas.microsoft.com/office/drawing/2014/main" id="{76311C78-4B82-8B9C-7EDA-539BFF33E1EE}"/>
              </a:ext>
            </a:extLst>
          </p:cNvPr>
          <p:cNvSpPr/>
          <p:nvPr/>
        </p:nvSpPr>
        <p:spPr>
          <a:xfrm>
            <a:off x="4730583" y="775487"/>
            <a:ext cx="4142832" cy="215310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CN" b="1" dirty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2D transition metal dichalcogenides (TMDs): promising host platform</a:t>
            </a: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Thin with easier integration</a:t>
            </a: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High light extraction efficiencies</a:t>
            </a: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Semiconducting with gate tunability</a:t>
            </a: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Scalable and controllable TM incorporation (MOCVD, CVT…)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BF36DD-C4C1-8BD4-B161-C185A00A7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54" y="3257723"/>
            <a:ext cx="4465873" cy="3076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AD7089-FA43-922A-39F6-8AF3EE10F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428" y="3371914"/>
            <a:ext cx="1244810" cy="13762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A07427-9AB8-B1C1-FB8F-39677F2DA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763" y="3371914"/>
            <a:ext cx="1279389" cy="13969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5BA9A9-FBEB-C7A6-F875-C695453EF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2194" y="4844126"/>
            <a:ext cx="1261619" cy="1325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9FE432-4747-A405-8A5D-D32D0C88B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292" y="4838046"/>
            <a:ext cx="1268333" cy="1332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C321F8-B427-83AD-011C-3470B0469E40}"/>
              </a:ext>
            </a:extLst>
          </p:cNvPr>
          <p:cNvSpPr txBox="1"/>
          <p:nvPr/>
        </p:nvSpPr>
        <p:spPr>
          <a:xfrm>
            <a:off x="0" y="6356355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i="1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</a:t>
            </a:r>
            <a:r>
              <a:rPr lang="en-SG" sz="14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Phys Rev</a:t>
            </a:r>
            <a:r>
              <a:rPr lang="en-SG" sz="1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400" b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SG" sz="1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031308 (2020).</a:t>
            </a:r>
          </a:p>
          <a:p>
            <a:r>
              <a:rPr lang="en-SG" sz="14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Nano Res</a:t>
            </a:r>
            <a:r>
              <a:rPr lang="en-SG" sz="1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400" b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SG" sz="14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1668–1681 (2021).</a:t>
            </a:r>
          </a:p>
        </p:txBody>
      </p:sp>
    </p:spTree>
    <p:extLst>
      <p:ext uri="{BB962C8B-B14F-4D97-AF65-F5344CB8AC3E}">
        <p14:creationId xmlns:p14="http://schemas.microsoft.com/office/powerpoint/2010/main" val="1752817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42D8516-F8C5-0EAE-69D4-973B67F3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B6C25-A3C3-45C4-A80A-41FC4A628628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E103D0-0086-A917-A668-B9ABC488F011}"/>
              </a:ext>
            </a:extLst>
          </p:cNvPr>
          <p:cNvSpPr txBox="1"/>
          <p:nvPr/>
        </p:nvSpPr>
        <p:spPr>
          <a:xfrm>
            <a:off x="0" y="0"/>
            <a:ext cx="6861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First-principles materials discovery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流程图: 资料带 9">
            <a:extLst>
              <a:ext uri="{FF2B5EF4-FFF2-40B4-BE49-F238E27FC236}">
                <a16:creationId xmlns:a16="http://schemas.microsoft.com/office/drawing/2014/main" id="{119C2B34-B345-F1B4-9E18-8BCACB4E0A50}"/>
              </a:ext>
            </a:extLst>
          </p:cNvPr>
          <p:cNvSpPr/>
          <p:nvPr/>
        </p:nvSpPr>
        <p:spPr>
          <a:xfrm>
            <a:off x="605175" y="1325202"/>
            <a:ext cx="2982075" cy="852831"/>
          </a:xfrm>
          <a:prstGeom prst="flowChartPunchedTap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Berlin Sans FB" panose="020E0602020502020306" pitchFamily="34" charset="0"/>
                <a:cs typeface="Calibri" panose="020F0502020204030204" pitchFamily="34" charset="0"/>
              </a:rPr>
              <a:t>Stability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  <a:latin typeface="Berlin Sans FB" panose="020E0602020502020306" pitchFamily="34" charset="0"/>
              <a:cs typeface="Calibri" panose="020F0502020204030204" pitchFamily="34" charset="0"/>
            </a:endParaRPr>
          </a:p>
        </p:txBody>
      </p:sp>
      <p:sp>
        <p:nvSpPr>
          <p:cNvPr id="11" name="流程图: 资料带 10">
            <a:extLst>
              <a:ext uri="{FF2B5EF4-FFF2-40B4-BE49-F238E27FC236}">
                <a16:creationId xmlns:a16="http://schemas.microsoft.com/office/drawing/2014/main" id="{B9EDE6E7-8AA6-1C68-3A20-7964CD7776C2}"/>
              </a:ext>
            </a:extLst>
          </p:cNvPr>
          <p:cNvSpPr/>
          <p:nvPr/>
        </p:nvSpPr>
        <p:spPr>
          <a:xfrm>
            <a:off x="605174" y="2288095"/>
            <a:ext cx="2760403" cy="852831"/>
          </a:xfrm>
          <a:prstGeom prst="flowChartPunchedTape">
            <a:avLst/>
          </a:prstGeom>
          <a:solidFill>
            <a:srgbClr val="B0BAE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Berlin Sans FB" panose="020E0602020502020306" pitchFamily="34" charset="0"/>
                <a:cs typeface="Calibri" panose="020F0502020204030204" pitchFamily="34" charset="0"/>
              </a:rPr>
              <a:t>Spin-triplet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Berlin Sans FB" panose="020E0602020502020306" pitchFamily="34" charset="0"/>
              <a:cs typeface="Calibri" panose="020F0502020204030204" pitchFamily="34" charset="0"/>
            </a:endParaRPr>
          </a:p>
        </p:txBody>
      </p:sp>
      <p:sp>
        <p:nvSpPr>
          <p:cNvPr id="12" name="流程图: 资料带 11">
            <a:extLst>
              <a:ext uri="{FF2B5EF4-FFF2-40B4-BE49-F238E27FC236}">
                <a16:creationId xmlns:a16="http://schemas.microsoft.com/office/drawing/2014/main" id="{C7953C6A-BAF9-D1DA-3FDB-6204BE03C006}"/>
              </a:ext>
            </a:extLst>
          </p:cNvPr>
          <p:cNvSpPr/>
          <p:nvPr/>
        </p:nvSpPr>
        <p:spPr>
          <a:xfrm>
            <a:off x="605174" y="3260225"/>
            <a:ext cx="2631095" cy="852831"/>
          </a:xfrm>
          <a:prstGeom prst="flowChartPunchedTape">
            <a:avLst/>
          </a:prstGeom>
          <a:solidFill>
            <a:srgbClr val="8396E9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  <a:cs typeface="Calibri" panose="020F0502020204030204" pitchFamily="34" charset="0"/>
              </a:rPr>
              <a:t>THz-splitting </a:t>
            </a:r>
            <a:endParaRPr lang="zh-CN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Berlin Sans FB" panose="020E0602020502020306" pitchFamily="34" charset="0"/>
              <a:cs typeface="Calibri" panose="020F0502020204030204" pitchFamily="34" charset="0"/>
            </a:endParaRPr>
          </a:p>
        </p:txBody>
      </p:sp>
      <p:sp>
        <p:nvSpPr>
          <p:cNvPr id="13" name="流程图: 资料带 12">
            <a:extLst>
              <a:ext uri="{FF2B5EF4-FFF2-40B4-BE49-F238E27FC236}">
                <a16:creationId xmlns:a16="http://schemas.microsoft.com/office/drawing/2014/main" id="{D465FCB4-0302-3890-07FB-7EDA0C798DBB}"/>
              </a:ext>
            </a:extLst>
          </p:cNvPr>
          <p:cNvSpPr/>
          <p:nvPr/>
        </p:nvSpPr>
        <p:spPr>
          <a:xfrm>
            <a:off x="605170" y="4206645"/>
            <a:ext cx="2409422" cy="852831"/>
          </a:xfrm>
          <a:prstGeom prst="flowChartPunchedTape">
            <a:avLst/>
          </a:prstGeom>
          <a:solidFill>
            <a:srgbClr val="1C48AA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Berlin Sans FB" panose="020E0602020502020306" pitchFamily="34" charset="0"/>
                <a:cs typeface="Calibri" panose="020F0502020204030204" pitchFamily="34" charset="0"/>
              </a:rPr>
              <a:t>Excited-states</a:t>
            </a:r>
            <a:endParaRPr lang="zh-CN" alt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Berlin Sans FB" panose="020E0602020502020306" pitchFamily="34" charset="0"/>
              <a:cs typeface="Calibri" panose="020F0502020204030204" pitchFamily="34" charset="0"/>
            </a:endParaRPr>
          </a:p>
        </p:txBody>
      </p:sp>
      <p:sp>
        <p:nvSpPr>
          <p:cNvPr id="14" name="流程图: 资料带 13">
            <a:extLst>
              <a:ext uri="{FF2B5EF4-FFF2-40B4-BE49-F238E27FC236}">
                <a16:creationId xmlns:a16="http://schemas.microsoft.com/office/drawing/2014/main" id="{B5B86431-EA32-EF96-A7C0-17269A251695}"/>
              </a:ext>
            </a:extLst>
          </p:cNvPr>
          <p:cNvSpPr/>
          <p:nvPr/>
        </p:nvSpPr>
        <p:spPr>
          <a:xfrm>
            <a:off x="605173" y="5162909"/>
            <a:ext cx="2043227" cy="852831"/>
          </a:xfrm>
          <a:prstGeom prst="flowChartPunchedTap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Berlin Sans FB" panose="020E0602020502020306" pitchFamily="34" charset="0"/>
                <a:cs typeface="Calibri" panose="020F0502020204030204" pitchFamily="34" charset="0"/>
              </a:rPr>
              <a:t>THz application</a:t>
            </a:r>
            <a:endParaRPr lang="zh-CN" altLang="en-US" sz="2000" dirty="0">
              <a:solidFill>
                <a:schemeClr val="accent2">
                  <a:lumMod val="20000"/>
                  <a:lumOff val="80000"/>
                </a:schemeClr>
              </a:solidFill>
              <a:latin typeface="Berlin Sans FB" panose="020E0602020502020306" pitchFamily="34" charset="0"/>
              <a:cs typeface="Calibri" panose="020F0502020204030204" pitchFamily="34" charset="0"/>
            </a:endParaRPr>
          </a:p>
        </p:txBody>
      </p:sp>
      <p:sp>
        <p:nvSpPr>
          <p:cNvPr id="15" name="箭头: 左弧形 14">
            <a:extLst>
              <a:ext uri="{FF2B5EF4-FFF2-40B4-BE49-F238E27FC236}">
                <a16:creationId xmlns:a16="http://schemas.microsoft.com/office/drawing/2014/main" id="{2F69156C-0B15-938C-3720-10FD0C8071DA}"/>
              </a:ext>
            </a:extLst>
          </p:cNvPr>
          <p:cNvSpPr/>
          <p:nvPr/>
        </p:nvSpPr>
        <p:spPr>
          <a:xfrm>
            <a:off x="281898" y="2083437"/>
            <a:ext cx="323272" cy="560794"/>
          </a:xfrm>
          <a:prstGeom prst="curved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左弧形 15">
            <a:extLst>
              <a:ext uri="{FF2B5EF4-FFF2-40B4-BE49-F238E27FC236}">
                <a16:creationId xmlns:a16="http://schemas.microsoft.com/office/drawing/2014/main" id="{8EEC4128-B38C-3086-8732-557117E94425}"/>
              </a:ext>
            </a:extLst>
          </p:cNvPr>
          <p:cNvSpPr/>
          <p:nvPr/>
        </p:nvSpPr>
        <p:spPr>
          <a:xfrm>
            <a:off x="281898" y="3945499"/>
            <a:ext cx="323272" cy="573711"/>
          </a:xfrm>
          <a:prstGeom prst="curved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箭头: 右弧形 17">
            <a:extLst>
              <a:ext uri="{FF2B5EF4-FFF2-40B4-BE49-F238E27FC236}">
                <a16:creationId xmlns:a16="http://schemas.microsoft.com/office/drawing/2014/main" id="{A6FF3D11-1E71-27E6-144B-9337D8795150}"/>
              </a:ext>
            </a:extLst>
          </p:cNvPr>
          <p:cNvSpPr/>
          <p:nvPr/>
        </p:nvSpPr>
        <p:spPr>
          <a:xfrm rot="427207">
            <a:off x="3253467" y="2964189"/>
            <a:ext cx="350370" cy="528333"/>
          </a:xfrm>
          <a:prstGeom prst="curvedLeftArrow">
            <a:avLst>
              <a:gd name="adj1" fmla="val 23436"/>
              <a:gd name="adj2" fmla="val 41601"/>
              <a:gd name="adj3" fmla="val 30481"/>
            </a:avLst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箭头: 右弧形 18">
            <a:extLst>
              <a:ext uri="{FF2B5EF4-FFF2-40B4-BE49-F238E27FC236}">
                <a16:creationId xmlns:a16="http://schemas.microsoft.com/office/drawing/2014/main" id="{58F7B15C-5608-733D-334E-366CB4E3F18B}"/>
              </a:ext>
            </a:extLst>
          </p:cNvPr>
          <p:cNvSpPr/>
          <p:nvPr/>
        </p:nvSpPr>
        <p:spPr>
          <a:xfrm rot="427207">
            <a:off x="2644118" y="4864131"/>
            <a:ext cx="402176" cy="496238"/>
          </a:xfrm>
          <a:prstGeom prst="curvedLeftArrow">
            <a:avLst>
              <a:gd name="adj1" fmla="val 21035"/>
              <a:gd name="adj2" fmla="val 45919"/>
              <a:gd name="adj3" fmla="val 30481"/>
            </a:avLst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32128BE-B9EF-E54D-8851-E5D5BAF3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382" y="1192100"/>
            <a:ext cx="1434227" cy="119144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002E8FD-7AA4-8B0A-1493-FE5AFF55F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191" y="2731161"/>
            <a:ext cx="1094795" cy="47441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AE36434-89AD-AE06-1EE3-FDF00452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976" y="3635690"/>
            <a:ext cx="1245808" cy="977814"/>
          </a:xfrm>
          <a:prstGeom prst="rect">
            <a:avLst/>
          </a:prstGeom>
        </p:spPr>
      </p:pic>
      <p:pic>
        <p:nvPicPr>
          <p:cNvPr id="1026" name="Picture 2" descr="CLF Band gap control of a two-dimensional semiconductor">
            <a:extLst>
              <a:ext uri="{FF2B5EF4-FFF2-40B4-BE49-F238E27FC236}">
                <a16:creationId xmlns:a16="http://schemas.microsoft.com/office/drawing/2014/main" id="{F0B458AD-2171-F2CC-F6E3-DC0ABB028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7" t="17912" r="29311" b="28981"/>
          <a:stretch/>
        </p:blipFill>
        <p:spPr bwMode="auto">
          <a:xfrm>
            <a:off x="2887327" y="4827563"/>
            <a:ext cx="1380360" cy="111236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6CBF4B63-1999-C60A-382C-44AC3BDD37DD}"/>
              </a:ext>
            </a:extLst>
          </p:cNvPr>
          <p:cNvSpPr txBox="1"/>
          <p:nvPr/>
        </p:nvSpPr>
        <p:spPr>
          <a:xfrm>
            <a:off x="342340" y="709043"/>
            <a:ext cx="3925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zh-CN" b="1" dirty="0"/>
              <a:t>Criteria for </a:t>
            </a:r>
            <a:r>
              <a:rPr lang="en-SG" b="1" dirty="0"/>
              <a:t>novel quantum defects</a:t>
            </a:r>
          </a:p>
        </p:txBody>
      </p:sp>
      <p:sp>
        <p:nvSpPr>
          <p:cNvPr id="1024" name="箭头: 燕尾形 1023">
            <a:extLst>
              <a:ext uri="{FF2B5EF4-FFF2-40B4-BE49-F238E27FC236}">
                <a16:creationId xmlns:a16="http://schemas.microsoft.com/office/drawing/2014/main" id="{9B0484DE-D05C-58B5-1E11-611C7CD5CE57}"/>
              </a:ext>
            </a:extLst>
          </p:cNvPr>
          <p:cNvSpPr/>
          <p:nvPr/>
        </p:nvSpPr>
        <p:spPr>
          <a:xfrm rot="6282317">
            <a:off x="3103932" y="3267345"/>
            <a:ext cx="3727174" cy="262444"/>
          </a:xfrm>
          <a:prstGeom prst="notchedRightArrow">
            <a:avLst>
              <a:gd name="adj1" fmla="val 50000"/>
              <a:gd name="adj2" fmla="val 79579"/>
            </a:avLst>
          </a:prstGeom>
          <a:gradFill flip="none" rotWithShape="1">
            <a:gsLst>
              <a:gs pos="67000">
                <a:srgbClr val="5D85CC"/>
              </a:gs>
              <a:gs pos="35000">
                <a:srgbClr val="7597D4"/>
              </a:gs>
              <a:gs pos="0">
                <a:schemeClr val="accent1">
                  <a:lumMod val="48000"/>
                  <a:lumOff val="52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: Shape 415">
            <a:extLst>
              <a:ext uri="{FF2B5EF4-FFF2-40B4-BE49-F238E27FC236}">
                <a16:creationId xmlns:a16="http://schemas.microsoft.com/office/drawing/2014/main" id="{CD9A347D-D6CD-9D8F-E3DC-7075FF79F46F}"/>
              </a:ext>
            </a:extLst>
          </p:cNvPr>
          <p:cNvSpPr/>
          <p:nvPr/>
        </p:nvSpPr>
        <p:spPr>
          <a:xfrm rot="20539438">
            <a:off x="3558502" y="5116335"/>
            <a:ext cx="763923" cy="236174"/>
          </a:xfrm>
          <a:custGeom>
            <a:avLst/>
            <a:gdLst>
              <a:gd name="connsiteX0" fmla="*/ 0 w 1727200"/>
              <a:gd name="connsiteY0" fmla="*/ 277095 h 453058"/>
              <a:gd name="connsiteX1" fmla="*/ 434109 w 1727200"/>
              <a:gd name="connsiteY1" fmla="*/ 277095 h 453058"/>
              <a:gd name="connsiteX2" fmla="*/ 544945 w 1727200"/>
              <a:gd name="connsiteY2" fmla="*/ 212440 h 453058"/>
              <a:gd name="connsiteX3" fmla="*/ 600364 w 1727200"/>
              <a:gd name="connsiteY3" fmla="*/ 332513 h 453058"/>
              <a:gd name="connsiteX4" fmla="*/ 655782 w 1727200"/>
              <a:gd name="connsiteY4" fmla="*/ 147785 h 453058"/>
              <a:gd name="connsiteX5" fmla="*/ 738909 w 1727200"/>
              <a:gd name="connsiteY5" fmla="*/ 387931 h 453058"/>
              <a:gd name="connsiteX6" fmla="*/ 794327 w 1727200"/>
              <a:gd name="connsiteY6" fmla="*/ 92367 h 453058"/>
              <a:gd name="connsiteX7" fmla="*/ 868218 w 1727200"/>
              <a:gd name="connsiteY7" fmla="*/ 452585 h 453058"/>
              <a:gd name="connsiteX8" fmla="*/ 960582 w 1727200"/>
              <a:gd name="connsiteY8" fmla="*/ 4 h 453058"/>
              <a:gd name="connsiteX9" fmla="*/ 1052945 w 1727200"/>
              <a:gd name="connsiteY9" fmla="*/ 443349 h 453058"/>
              <a:gd name="connsiteX10" fmla="*/ 1136073 w 1727200"/>
              <a:gd name="connsiteY10" fmla="*/ 110840 h 453058"/>
              <a:gd name="connsiteX11" fmla="*/ 1209964 w 1727200"/>
              <a:gd name="connsiteY11" fmla="*/ 369458 h 453058"/>
              <a:gd name="connsiteX12" fmla="*/ 1293091 w 1727200"/>
              <a:gd name="connsiteY12" fmla="*/ 175495 h 453058"/>
              <a:gd name="connsiteX13" fmla="*/ 1339273 w 1727200"/>
              <a:gd name="connsiteY13" fmla="*/ 258622 h 453058"/>
              <a:gd name="connsiteX14" fmla="*/ 1440873 w 1727200"/>
              <a:gd name="connsiteY14" fmla="*/ 277095 h 453058"/>
              <a:gd name="connsiteX15" fmla="*/ 1727200 w 1727200"/>
              <a:gd name="connsiteY15" fmla="*/ 286331 h 453058"/>
              <a:gd name="connsiteX0" fmla="*/ 0 w 1727200"/>
              <a:gd name="connsiteY0" fmla="*/ 277095 h 453058"/>
              <a:gd name="connsiteX1" fmla="*/ 434109 w 1727200"/>
              <a:gd name="connsiteY1" fmla="*/ 277095 h 453058"/>
              <a:gd name="connsiteX2" fmla="*/ 544945 w 1727200"/>
              <a:gd name="connsiteY2" fmla="*/ 212440 h 453058"/>
              <a:gd name="connsiteX3" fmla="*/ 600364 w 1727200"/>
              <a:gd name="connsiteY3" fmla="*/ 332513 h 453058"/>
              <a:gd name="connsiteX4" fmla="*/ 655782 w 1727200"/>
              <a:gd name="connsiteY4" fmla="*/ 147785 h 453058"/>
              <a:gd name="connsiteX5" fmla="*/ 738909 w 1727200"/>
              <a:gd name="connsiteY5" fmla="*/ 387931 h 453058"/>
              <a:gd name="connsiteX6" fmla="*/ 794327 w 1727200"/>
              <a:gd name="connsiteY6" fmla="*/ 92367 h 453058"/>
              <a:gd name="connsiteX7" fmla="*/ 868218 w 1727200"/>
              <a:gd name="connsiteY7" fmla="*/ 452585 h 453058"/>
              <a:gd name="connsiteX8" fmla="*/ 960582 w 1727200"/>
              <a:gd name="connsiteY8" fmla="*/ 4 h 453058"/>
              <a:gd name="connsiteX9" fmla="*/ 1052945 w 1727200"/>
              <a:gd name="connsiteY9" fmla="*/ 443349 h 453058"/>
              <a:gd name="connsiteX10" fmla="*/ 1136073 w 1727200"/>
              <a:gd name="connsiteY10" fmla="*/ 110840 h 453058"/>
              <a:gd name="connsiteX11" fmla="*/ 1209964 w 1727200"/>
              <a:gd name="connsiteY11" fmla="*/ 369458 h 453058"/>
              <a:gd name="connsiteX12" fmla="*/ 1293091 w 1727200"/>
              <a:gd name="connsiteY12" fmla="*/ 175495 h 453058"/>
              <a:gd name="connsiteX13" fmla="*/ 1339273 w 1727200"/>
              <a:gd name="connsiteY13" fmla="*/ 258622 h 453058"/>
              <a:gd name="connsiteX14" fmla="*/ 1440873 w 1727200"/>
              <a:gd name="connsiteY14" fmla="*/ 277095 h 453058"/>
              <a:gd name="connsiteX15" fmla="*/ 1727200 w 1727200"/>
              <a:gd name="connsiteY15" fmla="*/ 286331 h 453058"/>
              <a:gd name="connsiteX0" fmla="*/ 0 w 1727200"/>
              <a:gd name="connsiteY0" fmla="*/ 277095 h 453058"/>
              <a:gd name="connsiteX1" fmla="*/ 434109 w 1727200"/>
              <a:gd name="connsiteY1" fmla="*/ 277095 h 453058"/>
              <a:gd name="connsiteX2" fmla="*/ 544945 w 1727200"/>
              <a:gd name="connsiteY2" fmla="*/ 212440 h 453058"/>
              <a:gd name="connsiteX3" fmla="*/ 600364 w 1727200"/>
              <a:gd name="connsiteY3" fmla="*/ 332513 h 453058"/>
              <a:gd name="connsiteX4" fmla="*/ 655782 w 1727200"/>
              <a:gd name="connsiteY4" fmla="*/ 147785 h 453058"/>
              <a:gd name="connsiteX5" fmla="*/ 738909 w 1727200"/>
              <a:gd name="connsiteY5" fmla="*/ 387931 h 453058"/>
              <a:gd name="connsiteX6" fmla="*/ 794327 w 1727200"/>
              <a:gd name="connsiteY6" fmla="*/ 92367 h 453058"/>
              <a:gd name="connsiteX7" fmla="*/ 868218 w 1727200"/>
              <a:gd name="connsiteY7" fmla="*/ 452585 h 453058"/>
              <a:gd name="connsiteX8" fmla="*/ 960582 w 1727200"/>
              <a:gd name="connsiteY8" fmla="*/ 4 h 453058"/>
              <a:gd name="connsiteX9" fmla="*/ 1052945 w 1727200"/>
              <a:gd name="connsiteY9" fmla="*/ 443349 h 453058"/>
              <a:gd name="connsiteX10" fmla="*/ 1136073 w 1727200"/>
              <a:gd name="connsiteY10" fmla="*/ 110840 h 453058"/>
              <a:gd name="connsiteX11" fmla="*/ 1209964 w 1727200"/>
              <a:gd name="connsiteY11" fmla="*/ 369458 h 453058"/>
              <a:gd name="connsiteX12" fmla="*/ 1293091 w 1727200"/>
              <a:gd name="connsiteY12" fmla="*/ 175495 h 453058"/>
              <a:gd name="connsiteX13" fmla="*/ 1346184 w 1727200"/>
              <a:gd name="connsiteY13" fmla="*/ 262078 h 453058"/>
              <a:gd name="connsiteX14" fmla="*/ 1440873 w 1727200"/>
              <a:gd name="connsiteY14" fmla="*/ 277095 h 453058"/>
              <a:gd name="connsiteX15" fmla="*/ 1727200 w 1727200"/>
              <a:gd name="connsiteY15" fmla="*/ 286331 h 453058"/>
              <a:gd name="connsiteX0" fmla="*/ 0 w 1727200"/>
              <a:gd name="connsiteY0" fmla="*/ 277095 h 453058"/>
              <a:gd name="connsiteX1" fmla="*/ 434109 w 1727200"/>
              <a:gd name="connsiteY1" fmla="*/ 277095 h 453058"/>
              <a:gd name="connsiteX2" fmla="*/ 544945 w 1727200"/>
              <a:gd name="connsiteY2" fmla="*/ 212440 h 453058"/>
              <a:gd name="connsiteX3" fmla="*/ 600364 w 1727200"/>
              <a:gd name="connsiteY3" fmla="*/ 332513 h 453058"/>
              <a:gd name="connsiteX4" fmla="*/ 655782 w 1727200"/>
              <a:gd name="connsiteY4" fmla="*/ 147785 h 453058"/>
              <a:gd name="connsiteX5" fmla="*/ 725088 w 1727200"/>
              <a:gd name="connsiteY5" fmla="*/ 387931 h 453058"/>
              <a:gd name="connsiteX6" fmla="*/ 794327 w 1727200"/>
              <a:gd name="connsiteY6" fmla="*/ 92367 h 453058"/>
              <a:gd name="connsiteX7" fmla="*/ 868218 w 1727200"/>
              <a:gd name="connsiteY7" fmla="*/ 452585 h 453058"/>
              <a:gd name="connsiteX8" fmla="*/ 960582 w 1727200"/>
              <a:gd name="connsiteY8" fmla="*/ 4 h 453058"/>
              <a:gd name="connsiteX9" fmla="*/ 1052945 w 1727200"/>
              <a:gd name="connsiteY9" fmla="*/ 443349 h 453058"/>
              <a:gd name="connsiteX10" fmla="*/ 1136073 w 1727200"/>
              <a:gd name="connsiteY10" fmla="*/ 110840 h 453058"/>
              <a:gd name="connsiteX11" fmla="*/ 1209964 w 1727200"/>
              <a:gd name="connsiteY11" fmla="*/ 369458 h 453058"/>
              <a:gd name="connsiteX12" fmla="*/ 1293091 w 1727200"/>
              <a:gd name="connsiteY12" fmla="*/ 175495 h 453058"/>
              <a:gd name="connsiteX13" fmla="*/ 1346184 w 1727200"/>
              <a:gd name="connsiteY13" fmla="*/ 262078 h 453058"/>
              <a:gd name="connsiteX14" fmla="*/ 1440873 w 1727200"/>
              <a:gd name="connsiteY14" fmla="*/ 277095 h 453058"/>
              <a:gd name="connsiteX15" fmla="*/ 1727200 w 1727200"/>
              <a:gd name="connsiteY15" fmla="*/ 286331 h 4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27200" h="453058">
                <a:moveTo>
                  <a:pt x="0" y="277095"/>
                </a:moveTo>
                <a:cubicBezTo>
                  <a:pt x="171642" y="282483"/>
                  <a:pt x="343285" y="287871"/>
                  <a:pt x="434109" y="277095"/>
                </a:cubicBezTo>
                <a:cubicBezTo>
                  <a:pt x="524933" y="266319"/>
                  <a:pt x="517236" y="203204"/>
                  <a:pt x="544945" y="212440"/>
                </a:cubicBezTo>
                <a:cubicBezTo>
                  <a:pt x="572654" y="221676"/>
                  <a:pt x="581891" y="343289"/>
                  <a:pt x="600364" y="332513"/>
                </a:cubicBezTo>
                <a:cubicBezTo>
                  <a:pt x="618837" y="321737"/>
                  <a:pt x="634995" y="138549"/>
                  <a:pt x="655782" y="147785"/>
                </a:cubicBezTo>
                <a:cubicBezTo>
                  <a:pt x="676569" y="157021"/>
                  <a:pt x="701997" y="397167"/>
                  <a:pt x="725088" y="387931"/>
                </a:cubicBezTo>
                <a:cubicBezTo>
                  <a:pt x="748179" y="378695"/>
                  <a:pt x="770472" y="81591"/>
                  <a:pt x="794327" y="92367"/>
                </a:cubicBezTo>
                <a:cubicBezTo>
                  <a:pt x="818182" y="103143"/>
                  <a:pt x="840509" y="467979"/>
                  <a:pt x="868218" y="452585"/>
                </a:cubicBezTo>
                <a:cubicBezTo>
                  <a:pt x="895927" y="437191"/>
                  <a:pt x="929794" y="1543"/>
                  <a:pt x="960582" y="4"/>
                </a:cubicBezTo>
                <a:cubicBezTo>
                  <a:pt x="991370" y="-1535"/>
                  <a:pt x="1023697" y="424876"/>
                  <a:pt x="1052945" y="443349"/>
                </a:cubicBezTo>
                <a:cubicBezTo>
                  <a:pt x="1082194" y="461822"/>
                  <a:pt x="1109903" y="123155"/>
                  <a:pt x="1136073" y="110840"/>
                </a:cubicBezTo>
                <a:cubicBezTo>
                  <a:pt x="1162243" y="98525"/>
                  <a:pt x="1183794" y="358682"/>
                  <a:pt x="1209964" y="369458"/>
                </a:cubicBezTo>
                <a:cubicBezTo>
                  <a:pt x="1236134" y="380234"/>
                  <a:pt x="1270388" y="193392"/>
                  <a:pt x="1293091" y="175495"/>
                </a:cubicBezTo>
                <a:cubicBezTo>
                  <a:pt x="1315794" y="157598"/>
                  <a:pt x="1321554" y="245145"/>
                  <a:pt x="1346184" y="262078"/>
                </a:cubicBezTo>
                <a:cubicBezTo>
                  <a:pt x="1370814" y="279011"/>
                  <a:pt x="1377370" y="273053"/>
                  <a:pt x="1440873" y="277095"/>
                </a:cubicBezTo>
                <a:cubicBezTo>
                  <a:pt x="1504376" y="281137"/>
                  <a:pt x="1631758" y="283252"/>
                  <a:pt x="1727200" y="286331"/>
                </a:cubicBezTo>
              </a:path>
            </a:pathLst>
          </a:custGeom>
          <a:noFill/>
          <a:ln w="19050" cmpd="sng">
            <a:solidFill>
              <a:schemeClr val="bg1"/>
            </a:solidFill>
            <a:tailEnd type="stealth" w="med" len="med"/>
          </a:ln>
          <a:effectLst>
            <a:glow rad="190500">
              <a:srgbClr val="170CEE">
                <a:alpha val="75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63AA1-A912-72C2-DBD5-75070F31DDC2}"/>
              </a:ext>
            </a:extLst>
          </p:cNvPr>
          <p:cNvSpPr txBox="1"/>
          <p:nvPr/>
        </p:nvSpPr>
        <p:spPr>
          <a:xfrm>
            <a:off x="5430495" y="1787821"/>
            <a:ext cx="36295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VASP</a:t>
            </a:r>
          </a:p>
          <a:p>
            <a:r>
              <a:rPr lang="en-SG" dirty="0"/>
              <a:t>Density functional theory (DFT):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dirty="0"/>
              <a:t>Charged defects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dirty="0"/>
              <a:t>Spin multiplicity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dirty="0"/>
              <a:t>Single-particle band structures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dirty="0"/>
              <a:t>Zero-field splitting (ZFS) contributed by spin-spin and spin-orbit interactions</a:t>
            </a:r>
          </a:p>
          <a:p>
            <a:endParaRPr lang="en-SG" dirty="0"/>
          </a:p>
          <a:p>
            <a:r>
              <a:rPr lang="en-SG" dirty="0"/>
              <a:t>Constrained DFT: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dirty="0"/>
              <a:t>Excited-state energies</a:t>
            </a:r>
          </a:p>
          <a:p>
            <a:endParaRPr lang="en-SG" dirty="0"/>
          </a:p>
          <a:p>
            <a:r>
              <a:rPr lang="en-SG" b="1" dirty="0"/>
              <a:t>Group theory analysis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dirty="0"/>
              <a:t>Many-body states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SG" dirty="0"/>
              <a:t>Symmetry-allowed transitions</a:t>
            </a:r>
          </a:p>
        </p:txBody>
      </p:sp>
    </p:spTree>
    <p:extLst>
      <p:ext uri="{BB962C8B-B14F-4D97-AF65-F5344CB8AC3E}">
        <p14:creationId xmlns:p14="http://schemas.microsoft.com/office/powerpoint/2010/main" val="3793219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229639-F98F-75BE-E947-FDC63B675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637" y="4116928"/>
            <a:ext cx="1228119" cy="12049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DE6EB64-68FB-C7BD-623E-A6D5A17EA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834" y="5526528"/>
            <a:ext cx="1256493" cy="7298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AEFB305-4552-954B-C1F7-3823CFC64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45" y="5502819"/>
            <a:ext cx="1220547" cy="74096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2B287F3-8ABC-8E08-522F-C7C106BDD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843" y="5502819"/>
            <a:ext cx="1345176" cy="7828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7ED0927-A6AD-0D0F-FC14-443E451CA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956" y="4088935"/>
            <a:ext cx="1228119" cy="12049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047DBB5-5B9B-C983-EDEE-D020212D7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932" y="4084551"/>
            <a:ext cx="1201779" cy="11775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0FDA78-02BB-7C4A-76D3-5A2D3D7DC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CF356-65A4-4ACF-82B0-E5ED355DD69B}" type="slidenum">
              <a:rPr lang="en-SG" smtClean="0"/>
              <a:t>7</a:t>
            </a:fld>
            <a:endParaRPr lang="en-SG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4E6E1C-154E-DA47-29E0-4CBAA95342E7}"/>
              </a:ext>
            </a:extLst>
          </p:cNvPr>
          <p:cNvSpPr txBox="1"/>
          <p:nvPr/>
        </p:nvSpPr>
        <p:spPr>
          <a:xfrm>
            <a:off x="2624252" y="3255482"/>
            <a:ext cx="4610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b="0" dirty="0"/>
              <a:t>Fully-relaxed local atomic structures</a:t>
            </a:r>
            <a:endParaRPr lang="zh-CN" altLang="en-US" b="0" dirty="0"/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07508CEC-6752-A771-FCE2-718696721AA6}"/>
              </a:ext>
            </a:extLst>
          </p:cNvPr>
          <p:cNvSpPr txBox="1"/>
          <p:nvPr/>
        </p:nvSpPr>
        <p:spPr>
          <a:xfrm>
            <a:off x="0" y="0"/>
            <a:ext cx="6861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Local defect geometries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EEF60895-95E1-8C99-9C17-7DC8E2F832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0625825"/>
                  </p:ext>
                </p:extLst>
              </p:nvPr>
            </p:nvGraphicFramePr>
            <p:xfrm>
              <a:off x="277189" y="1035085"/>
              <a:ext cx="3153747" cy="2028444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19880">
                      <a:extLst>
                        <a:ext uri="{9D8B030D-6E8A-4147-A177-3AD203B41FA5}">
                          <a16:colId xmlns:a16="http://schemas.microsoft.com/office/drawing/2014/main" val="12005377"/>
                        </a:ext>
                      </a:extLst>
                    </a:gridCol>
                    <a:gridCol w="1733867">
                      <a:extLst>
                        <a:ext uri="{9D8B030D-6E8A-4147-A177-3AD203B41FA5}">
                          <a16:colId xmlns:a16="http://schemas.microsoft.com/office/drawing/2014/main" val="3192000624"/>
                        </a:ext>
                      </a:extLst>
                    </a:gridCol>
                  </a:tblGrid>
                  <a:tr h="199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dirty="0"/>
                            <a:t>Symmetry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dirty="0"/>
                            <a:t>Displacement vector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56111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dirty="0"/>
                            <a:t>D</a:t>
                          </a:r>
                          <a:r>
                            <a:rPr lang="en-SG" sz="1200" baseline="-25000" dirty="0"/>
                            <a:t>3h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618810"/>
                      </a:ext>
                    </a:extLst>
                  </a:tr>
                  <a:tr h="199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dirty="0"/>
                            <a:t>C</a:t>
                          </a:r>
                          <a:r>
                            <a:rPr lang="en-SG" sz="1200" baseline="-25000" dirty="0"/>
                            <a:t>3v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⃑"/>
                                    <m:ctrlPr>
                                      <a:rPr lang="en-SG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SG" sz="12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SG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9453222"/>
                      </a:ext>
                    </a:extLst>
                  </a:tr>
                  <a:tr h="2188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dirty="0"/>
                            <a:t>C</a:t>
                          </a:r>
                          <a:r>
                            <a:rPr lang="en-SG" sz="1200" baseline="-25000" dirty="0"/>
                            <a:t>2v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SG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⃑"/>
                                  <m:ctrlPr>
                                    <a:rPr lang="en-SG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SG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⃑"/>
                                  <m:ctrlPr>
                                    <a:rPr lang="en-SG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sz="1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oMath>
                          </a14:m>
                          <a:r>
                            <a:rPr lang="en-SG" sz="1200" dirty="0"/>
                            <a:t>/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⃑"/>
                                  <m:ctrlPr>
                                    <a:rPr lang="en-SG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SG" sz="12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acc>
                                <m:accPr>
                                  <m:chr m:val="⃑"/>
                                  <m:ctrlPr>
                                    <a:rPr lang="en-SG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sz="1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oMath>
                          </a14:m>
                          <a:endParaRPr lang="en-SG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2419524"/>
                      </a:ext>
                    </a:extLst>
                  </a:tr>
                  <a:tr h="2188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dirty="0"/>
                            <a:t>C</a:t>
                          </a:r>
                          <a:r>
                            <a:rPr lang="en-SG" sz="1200" baseline="-2500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SG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⃑"/>
                                  <m:ctrlPr>
                                    <a:rPr lang="en-SG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SG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⃑"/>
                                  <m:ctrlPr>
                                    <a:rPr lang="en-SG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sz="1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  <m:r>
                                <a:rPr lang="en-SG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⃑"/>
                                  <m:ctrlPr>
                                    <a:rPr lang="en-SG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oMath>
                          </a14:m>
                          <a:r>
                            <a:rPr lang="en-SG" sz="1200" dirty="0"/>
                            <a:t>/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⃑"/>
                                  <m:ctrlPr>
                                    <a:rPr lang="en-SG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SG" sz="12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acc>
                                <m:accPr>
                                  <m:chr m:val="⃑"/>
                                  <m:ctrlPr>
                                    <a:rPr lang="en-SG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sz="1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  <m:r>
                                <a:rPr lang="en-SG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⃑"/>
                                  <m:ctrlPr>
                                    <a:rPr lang="en-SG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sz="1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oMath>
                          </a14:m>
                          <a:endParaRPr lang="en-SG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5965172"/>
                      </a:ext>
                    </a:extLst>
                  </a:tr>
                  <a:tr h="2188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dirty="0"/>
                            <a:t>C</a:t>
                          </a:r>
                          <a:r>
                            <a:rPr lang="en-SG" sz="1200" baseline="-25000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⃑"/>
                                    <m:ctrlPr>
                                      <a:rPr lang="en-SG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SG" sz="1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SG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1704202"/>
                      </a:ext>
                    </a:extLst>
                  </a:tr>
                  <a:tr h="2188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dirty="0"/>
                            <a:t>C</a:t>
                          </a:r>
                          <a:r>
                            <a:rPr lang="en-SG" sz="1200" baseline="-25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⃑"/>
                                    <m:ctrlPr>
                                      <a:rPr lang="en-SG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SG" sz="1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  <m:r>
                                  <a:rPr lang="en-SG" sz="1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SG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SG" sz="12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SG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32719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EEF60895-95E1-8C99-9C17-7DC8E2F832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0625825"/>
                  </p:ext>
                </p:extLst>
              </p:nvPr>
            </p:nvGraphicFramePr>
            <p:xfrm>
              <a:off x="277189" y="1035085"/>
              <a:ext cx="3153747" cy="2028444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19880">
                      <a:extLst>
                        <a:ext uri="{9D8B030D-6E8A-4147-A177-3AD203B41FA5}">
                          <a16:colId xmlns:a16="http://schemas.microsoft.com/office/drawing/2014/main" val="12005377"/>
                        </a:ext>
                      </a:extLst>
                    </a:gridCol>
                    <a:gridCol w="1733867">
                      <a:extLst>
                        <a:ext uri="{9D8B030D-6E8A-4147-A177-3AD203B41FA5}">
                          <a16:colId xmlns:a16="http://schemas.microsoft.com/office/drawing/2014/main" val="3192000624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dirty="0"/>
                            <a:t>Symmetry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dirty="0"/>
                            <a:t>Displacement vector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561118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dirty="0"/>
                            <a:t>D</a:t>
                          </a:r>
                          <a:r>
                            <a:rPr lang="en-SG" sz="1200" baseline="-25000" dirty="0"/>
                            <a:t>3h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261881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dirty="0"/>
                            <a:t>C</a:t>
                          </a:r>
                          <a:r>
                            <a:rPr lang="en-SG" sz="1200" baseline="-25000" dirty="0"/>
                            <a:t>3v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81754" t="-197826" r="-351" b="-4369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453222"/>
                      </a:ext>
                    </a:extLst>
                  </a:tr>
                  <a:tr h="301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dirty="0"/>
                            <a:t>C</a:t>
                          </a:r>
                          <a:r>
                            <a:rPr lang="en-SG" sz="1200" baseline="-25000" dirty="0"/>
                            <a:t>2v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81754" t="-279592" r="-351" b="-310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2419524"/>
                      </a:ext>
                    </a:extLst>
                  </a:tr>
                  <a:tr h="301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dirty="0"/>
                            <a:t>C</a:t>
                          </a:r>
                          <a:r>
                            <a:rPr lang="en-SG" sz="1200" baseline="-25000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81754" t="-372000" r="-351" b="-2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965172"/>
                      </a:ext>
                    </a:extLst>
                  </a:tr>
                  <a:tr h="301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dirty="0"/>
                            <a:t>C</a:t>
                          </a:r>
                          <a:r>
                            <a:rPr lang="en-SG" sz="1200" baseline="-25000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81754" t="-481633" r="-351" b="-108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1704202"/>
                      </a:ext>
                    </a:extLst>
                  </a:tr>
                  <a:tr h="301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200" dirty="0"/>
                            <a:t>C</a:t>
                          </a:r>
                          <a:r>
                            <a:rPr lang="en-SG" sz="1200" baseline="-25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81754" t="-570000" r="-351" b="-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32719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7AF623F-8BCB-9010-B406-984F28B43A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2857" y="977059"/>
            <a:ext cx="4998627" cy="1994739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E956A99A-B658-5806-3A3F-643BA27344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6207" y="4315360"/>
            <a:ext cx="994544" cy="743396"/>
          </a:xfrm>
          <a:prstGeom prst="rect">
            <a:avLst/>
          </a:prstGeom>
        </p:spPr>
      </p:pic>
      <p:sp>
        <p:nvSpPr>
          <p:cNvPr id="29" name="椭圆 6">
            <a:extLst>
              <a:ext uri="{FF2B5EF4-FFF2-40B4-BE49-F238E27FC236}">
                <a16:creationId xmlns:a16="http://schemas.microsoft.com/office/drawing/2014/main" id="{09B137DE-DF49-E642-EEC0-CBD8633C2572}"/>
              </a:ext>
            </a:extLst>
          </p:cNvPr>
          <p:cNvSpPr/>
          <p:nvPr/>
        </p:nvSpPr>
        <p:spPr>
          <a:xfrm>
            <a:off x="875589" y="4524163"/>
            <a:ext cx="155012" cy="14794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下弧形 7">
            <a:extLst>
              <a:ext uri="{FF2B5EF4-FFF2-40B4-BE49-F238E27FC236}">
                <a16:creationId xmlns:a16="http://schemas.microsoft.com/office/drawing/2014/main" id="{B48D0599-2C1D-05BC-80BE-D664F213DE5B}"/>
              </a:ext>
            </a:extLst>
          </p:cNvPr>
          <p:cNvSpPr/>
          <p:nvPr/>
        </p:nvSpPr>
        <p:spPr>
          <a:xfrm>
            <a:off x="695616" y="4578798"/>
            <a:ext cx="604177" cy="250320"/>
          </a:xfrm>
          <a:prstGeom prst="curvedUpArrow">
            <a:avLst>
              <a:gd name="adj1" fmla="val 23258"/>
              <a:gd name="adj2" fmla="val 85837"/>
              <a:gd name="adj3" fmla="val 25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1" name="直接连接符 8">
            <a:extLst>
              <a:ext uri="{FF2B5EF4-FFF2-40B4-BE49-F238E27FC236}">
                <a16:creationId xmlns:a16="http://schemas.microsoft.com/office/drawing/2014/main" id="{51DDB0FB-7B76-2A32-CA7F-EEEF114B7428}"/>
              </a:ext>
            </a:extLst>
          </p:cNvPr>
          <p:cNvCxnSpPr>
            <a:cxnSpLocks/>
          </p:cNvCxnSpPr>
          <p:nvPr/>
        </p:nvCxnSpPr>
        <p:spPr>
          <a:xfrm>
            <a:off x="270536" y="4226714"/>
            <a:ext cx="689256" cy="3746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箭头: 下弧形 9">
            <a:extLst>
              <a:ext uri="{FF2B5EF4-FFF2-40B4-BE49-F238E27FC236}">
                <a16:creationId xmlns:a16="http://schemas.microsoft.com/office/drawing/2014/main" id="{E8AC9062-B082-CA7F-3CCF-38BDEBEEF5B6}"/>
              </a:ext>
            </a:extLst>
          </p:cNvPr>
          <p:cNvSpPr/>
          <p:nvPr/>
        </p:nvSpPr>
        <p:spPr>
          <a:xfrm rot="17968771">
            <a:off x="280324" y="4188846"/>
            <a:ext cx="205203" cy="166111"/>
          </a:xfrm>
          <a:prstGeom prst="curvedUpArrow">
            <a:avLst>
              <a:gd name="adj1" fmla="val 23258"/>
              <a:gd name="adj2" fmla="val 85837"/>
              <a:gd name="adj3" fmla="val 2500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3" name="直接连接符 10">
            <a:extLst>
              <a:ext uri="{FF2B5EF4-FFF2-40B4-BE49-F238E27FC236}">
                <a16:creationId xmlns:a16="http://schemas.microsoft.com/office/drawing/2014/main" id="{8A254B1C-B27A-846F-86D6-37069D62FD2B}"/>
              </a:ext>
            </a:extLst>
          </p:cNvPr>
          <p:cNvCxnSpPr>
            <a:cxnSpLocks/>
          </p:cNvCxnSpPr>
          <p:nvPr/>
        </p:nvCxnSpPr>
        <p:spPr>
          <a:xfrm flipH="1">
            <a:off x="965729" y="4242446"/>
            <a:ext cx="639802" cy="3374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弧形 11">
            <a:extLst>
              <a:ext uri="{FF2B5EF4-FFF2-40B4-BE49-F238E27FC236}">
                <a16:creationId xmlns:a16="http://schemas.microsoft.com/office/drawing/2014/main" id="{3743E93E-1D65-229C-CC51-27EC5716945B}"/>
              </a:ext>
            </a:extLst>
          </p:cNvPr>
          <p:cNvSpPr/>
          <p:nvPr/>
        </p:nvSpPr>
        <p:spPr>
          <a:xfrm rot="3284688">
            <a:off x="1413267" y="4228419"/>
            <a:ext cx="208313" cy="163631"/>
          </a:xfrm>
          <a:prstGeom prst="curvedUpArrow">
            <a:avLst>
              <a:gd name="adj1" fmla="val 23258"/>
              <a:gd name="adj2" fmla="val 85837"/>
              <a:gd name="adj3" fmla="val 2500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5" name="直接连接符 12">
            <a:extLst>
              <a:ext uri="{FF2B5EF4-FFF2-40B4-BE49-F238E27FC236}">
                <a16:creationId xmlns:a16="http://schemas.microsoft.com/office/drawing/2014/main" id="{2BFF739F-BC8A-AB22-04A2-E9DD8D0237E4}"/>
              </a:ext>
            </a:extLst>
          </p:cNvPr>
          <p:cNvCxnSpPr>
            <a:cxnSpLocks/>
          </p:cNvCxnSpPr>
          <p:nvPr/>
        </p:nvCxnSpPr>
        <p:spPr>
          <a:xfrm flipV="1">
            <a:off x="959120" y="4496110"/>
            <a:ext cx="6608" cy="8549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箭头: 下弧形 13">
            <a:extLst>
              <a:ext uri="{FF2B5EF4-FFF2-40B4-BE49-F238E27FC236}">
                <a16:creationId xmlns:a16="http://schemas.microsoft.com/office/drawing/2014/main" id="{4E7B8FF7-2E42-C2DA-6F6B-CBEDE94D4C98}"/>
              </a:ext>
            </a:extLst>
          </p:cNvPr>
          <p:cNvSpPr/>
          <p:nvPr/>
        </p:nvSpPr>
        <p:spPr>
          <a:xfrm rot="10800000">
            <a:off x="839941" y="5187250"/>
            <a:ext cx="208313" cy="163631"/>
          </a:xfrm>
          <a:prstGeom prst="curvedUpArrow">
            <a:avLst>
              <a:gd name="adj1" fmla="val 23258"/>
              <a:gd name="adj2" fmla="val 85837"/>
              <a:gd name="adj3" fmla="val 2500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文本框 15">
            <a:extLst>
              <a:ext uri="{FF2B5EF4-FFF2-40B4-BE49-F238E27FC236}">
                <a16:creationId xmlns:a16="http://schemas.microsoft.com/office/drawing/2014/main" id="{63AA3207-A785-6F05-1364-E710796A397F}"/>
              </a:ext>
            </a:extLst>
          </p:cNvPr>
          <p:cNvSpPr txBox="1"/>
          <p:nvPr/>
        </p:nvSpPr>
        <p:spPr>
          <a:xfrm>
            <a:off x="129711" y="4290145"/>
            <a:ext cx="362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sz="1400" baseline="-25000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400" baseline="-25000" dirty="0">
              <a:solidFill>
                <a:srgbClr val="4472C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8" name="直接连接符 17">
            <a:extLst>
              <a:ext uri="{FF2B5EF4-FFF2-40B4-BE49-F238E27FC236}">
                <a16:creationId xmlns:a16="http://schemas.microsoft.com/office/drawing/2014/main" id="{25B99CB8-739E-F7EE-8C77-136370B6E994}"/>
              </a:ext>
            </a:extLst>
          </p:cNvPr>
          <p:cNvCxnSpPr>
            <a:cxnSpLocks/>
          </p:cNvCxnSpPr>
          <p:nvPr/>
        </p:nvCxnSpPr>
        <p:spPr>
          <a:xfrm>
            <a:off x="949786" y="4132711"/>
            <a:ext cx="15665" cy="43897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18">
            <a:extLst>
              <a:ext uri="{FF2B5EF4-FFF2-40B4-BE49-F238E27FC236}">
                <a16:creationId xmlns:a16="http://schemas.microsoft.com/office/drawing/2014/main" id="{07C63C3D-9D8C-66E7-8778-65058F728EFD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1007900" y="4650445"/>
            <a:ext cx="437615" cy="239756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19">
            <a:extLst>
              <a:ext uri="{FF2B5EF4-FFF2-40B4-BE49-F238E27FC236}">
                <a16:creationId xmlns:a16="http://schemas.microsoft.com/office/drawing/2014/main" id="{E730058F-0146-0E34-5F78-DD6931AE42C5}"/>
              </a:ext>
            </a:extLst>
          </p:cNvPr>
          <p:cNvCxnSpPr>
            <a:cxnSpLocks/>
          </p:cNvCxnSpPr>
          <p:nvPr/>
        </p:nvCxnSpPr>
        <p:spPr>
          <a:xfrm flipH="1">
            <a:off x="505720" y="4601302"/>
            <a:ext cx="436708" cy="294069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20">
            <a:extLst>
              <a:ext uri="{FF2B5EF4-FFF2-40B4-BE49-F238E27FC236}">
                <a16:creationId xmlns:a16="http://schemas.microsoft.com/office/drawing/2014/main" id="{474A9FA4-847A-1D0A-81AA-11F0319D2FD4}"/>
              </a:ext>
            </a:extLst>
          </p:cNvPr>
          <p:cNvSpPr txBox="1"/>
          <p:nvPr/>
        </p:nvSpPr>
        <p:spPr>
          <a:xfrm>
            <a:off x="667662" y="3963759"/>
            <a:ext cx="35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US" altLang="zh-CN" sz="1400" baseline="-25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endParaRPr lang="zh-CN" altLang="en-US" sz="1400" baseline="-25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7">
            <a:extLst>
              <a:ext uri="{FF2B5EF4-FFF2-40B4-BE49-F238E27FC236}">
                <a16:creationId xmlns:a16="http://schemas.microsoft.com/office/drawing/2014/main" id="{2FC0CE83-8733-1820-37B2-63ED93E2CBC8}"/>
              </a:ext>
            </a:extLst>
          </p:cNvPr>
          <p:cNvSpPr txBox="1"/>
          <p:nvPr/>
        </p:nvSpPr>
        <p:spPr>
          <a:xfrm>
            <a:off x="1206617" y="4004941"/>
            <a:ext cx="4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sz="1400" baseline="-25000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400" baseline="-25000" dirty="0">
              <a:solidFill>
                <a:srgbClr val="4472C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文本框 57">
            <a:extLst>
              <a:ext uri="{FF2B5EF4-FFF2-40B4-BE49-F238E27FC236}">
                <a16:creationId xmlns:a16="http://schemas.microsoft.com/office/drawing/2014/main" id="{94F0F67D-CF9F-9BE5-ED6D-FA0C3CAB0587}"/>
              </a:ext>
            </a:extLst>
          </p:cNvPr>
          <p:cNvSpPr txBox="1"/>
          <p:nvPr/>
        </p:nvSpPr>
        <p:spPr>
          <a:xfrm>
            <a:off x="1251561" y="4790237"/>
            <a:ext cx="371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US" altLang="zh-CN" sz="1400" baseline="-25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endParaRPr lang="zh-CN" altLang="en-US" sz="1400" baseline="-25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80">
            <a:extLst>
              <a:ext uri="{FF2B5EF4-FFF2-40B4-BE49-F238E27FC236}">
                <a16:creationId xmlns:a16="http://schemas.microsoft.com/office/drawing/2014/main" id="{20DCA3F0-60F4-41D6-7E6A-830892C21099}"/>
              </a:ext>
            </a:extLst>
          </p:cNvPr>
          <p:cNvSpPr txBox="1"/>
          <p:nvPr/>
        </p:nvSpPr>
        <p:spPr>
          <a:xfrm>
            <a:off x="307260" y="4812181"/>
            <a:ext cx="371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US" altLang="zh-CN" sz="1400" baseline="-25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endParaRPr lang="zh-CN" altLang="en-US" sz="1400" baseline="-25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81">
            <a:extLst>
              <a:ext uri="{FF2B5EF4-FFF2-40B4-BE49-F238E27FC236}">
                <a16:creationId xmlns:a16="http://schemas.microsoft.com/office/drawing/2014/main" id="{A3DE4E50-865A-1DA3-2689-EEF155508C66}"/>
              </a:ext>
            </a:extLst>
          </p:cNvPr>
          <p:cNvSpPr txBox="1"/>
          <p:nvPr/>
        </p:nvSpPr>
        <p:spPr>
          <a:xfrm>
            <a:off x="971637" y="5018929"/>
            <a:ext cx="4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sz="1400" baseline="-25000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400" baseline="-25000" dirty="0">
              <a:solidFill>
                <a:srgbClr val="4472C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82">
            <a:extLst>
              <a:ext uri="{FF2B5EF4-FFF2-40B4-BE49-F238E27FC236}">
                <a16:creationId xmlns:a16="http://schemas.microsoft.com/office/drawing/2014/main" id="{8E72B8B6-055D-42B4-1A08-B17ED36B8488}"/>
              </a:ext>
            </a:extLst>
          </p:cNvPr>
          <p:cNvSpPr txBox="1"/>
          <p:nvPr/>
        </p:nvSpPr>
        <p:spPr>
          <a:xfrm>
            <a:off x="1262291" y="4597183"/>
            <a:ext cx="602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1A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sz="1400" baseline="-25000" dirty="0">
                <a:solidFill>
                  <a:srgbClr val="001A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400" dirty="0">
                <a:solidFill>
                  <a:srgbClr val="001A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</a:t>
            </a:r>
            <a:r>
              <a:rPr lang="en-US" altLang="zh-CN" sz="1400" baseline="-25000" dirty="0">
                <a:solidFill>
                  <a:srgbClr val="001A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400" dirty="0">
                <a:solidFill>
                  <a:srgbClr val="001A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CN" altLang="en-US" sz="1400" baseline="-25000" dirty="0">
              <a:solidFill>
                <a:srgbClr val="001A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9" name="直接连接符 25">
            <a:extLst>
              <a:ext uri="{FF2B5EF4-FFF2-40B4-BE49-F238E27FC236}">
                <a16:creationId xmlns:a16="http://schemas.microsoft.com/office/drawing/2014/main" id="{7691EE3D-37A5-B8EE-9AB7-796A3BB55E3A}"/>
              </a:ext>
            </a:extLst>
          </p:cNvPr>
          <p:cNvCxnSpPr>
            <a:cxnSpLocks/>
          </p:cNvCxnSpPr>
          <p:nvPr/>
        </p:nvCxnSpPr>
        <p:spPr>
          <a:xfrm>
            <a:off x="168876" y="5893932"/>
            <a:ext cx="1538024" cy="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27">
            <a:extLst>
              <a:ext uri="{FF2B5EF4-FFF2-40B4-BE49-F238E27FC236}">
                <a16:creationId xmlns:a16="http://schemas.microsoft.com/office/drawing/2014/main" id="{7DBC8A13-CAE0-8F68-0740-48D10129C0E2}"/>
              </a:ext>
            </a:extLst>
          </p:cNvPr>
          <p:cNvCxnSpPr>
            <a:cxnSpLocks/>
          </p:cNvCxnSpPr>
          <p:nvPr/>
        </p:nvCxnSpPr>
        <p:spPr>
          <a:xfrm>
            <a:off x="945577" y="5443272"/>
            <a:ext cx="4696" cy="94855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84">
            <a:extLst>
              <a:ext uri="{FF2B5EF4-FFF2-40B4-BE49-F238E27FC236}">
                <a16:creationId xmlns:a16="http://schemas.microsoft.com/office/drawing/2014/main" id="{95463064-5212-D059-5478-D8A75ACD70D2}"/>
              </a:ext>
            </a:extLst>
          </p:cNvPr>
          <p:cNvSpPr txBox="1"/>
          <p:nvPr/>
        </p:nvSpPr>
        <p:spPr>
          <a:xfrm>
            <a:off x="321186" y="6114861"/>
            <a:ext cx="602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sz="14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</a:t>
            </a:r>
            <a:r>
              <a:rPr lang="en-US" altLang="zh-CN" sz="1400" baseline="-25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CN" altLang="en-US" sz="1400" baseline="-250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85">
            <a:extLst>
              <a:ext uri="{FF2B5EF4-FFF2-40B4-BE49-F238E27FC236}">
                <a16:creationId xmlns:a16="http://schemas.microsoft.com/office/drawing/2014/main" id="{C6D4D65A-C9B3-341A-AD7E-590649A70395}"/>
              </a:ext>
            </a:extLst>
          </p:cNvPr>
          <p:cNvSpPr txBox="1"/>
          <p:nvPr/>
        </p:nvSpPr>
        <p:spPr>
          <a:xfrm>
            <a:off x="1421141" y="5837489"/>
            <a:ext cx="371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US" altLang="zh-CN" sz="1400" baseline="-250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endParaRPr lang="zh-CN" altLang="en-US" sz="1400" baseline="-250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箭头: 下弧形 28">
            <a:extLst>
              <a:ext uri="{FF2B5EF4-FFF2-40B4-BE49-F238E27FC236}">
                <a16:creationId xmlns:a16="http://schemas.microsoft.com/office/drawing/2014/main" id="{768BCBA0-96E1-624F-8BF1-7ABE7830E649}"/>
              </a:ext>
            </a:extLst>
          </p:cNvPr>
          <p:cNvSpPr/>
          <p:nvPr/>
        </p:nvSpPr>
        <p:spPr>
          <a:xfrm>
            <a:off x="829096" y="6208133"/>
            <a:ext cx="306721" cy="160454"/>
          </a:xfrm>
          <a:prstGeom prst="curvedUpArrow">
            <a:avLst>
              <a:gd name="adj1" fmla="val 23258"/>
              <a:gd name="adj2" fmla="val 85837"/>
              <a:gd name="adj3" fmla="val 25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9" name="文本框 81">
            <a:extLst>
              <a:ext uri="{FF2B5EF4-FFF2-40B4-BE49-F238E27FC236}">
                <a16:creationId xmlns:a16="http://schemas.microsoft.com/office/drawing/2014/main" id="{2E7DF3C7-C46B-C275-0BFC-EC01F4BFECE9}"/>
              </a:ext>
            </a:extLst>
          </p:cNvPr>
          <p:cNvSpPr txBox="1"/>
          <p:nvPr/>
        </p:nvSpPr>
        <p:spPr>
          <a:xfrm>
            <a:off x="2055938" y="3999946"/>
            <a:ext cx="4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sz="1400" baseline="-25000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400" baseline="-25000" dirty="0">
              <a:solidFill>
                <a:srgbClr val="4472C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0" name="直接连接符 12">
            <a:extLst>
              <a:ext uri="{FF2B5EF4-FFF2-40B4-BE49-F238E27FC236}">
                <a16:creationId xmlns:a16="http://schemas.microsoft.com/office/drawing/2014/main" id="{7144C0F0-52DB-28BD-5451-79F0282EBB59}"/>
              </a:ext>
            </a:extLst>
          </p:cNvPr>
          <p:cNvCxnSpPr>
            <a:cxnSpLocks/>
          </p:cNvCxnSpPr>
          <p:nvPr/>
        </p:nvCxnSpPr>
        <p:spPr>
          <a:xfrm>
            <a:off x="1988701" y="4207416"/>
            <a:ext cx="698325" cy="4070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箭头: 下弧形 13">
            <a:extLst>
              <a:ext uri="{FF2B5EF4-FFF2-40B4-BE49-F238E27FC236}">
                <a16:creationId xmlns:a16="http://schemas.microsoft.com/office/drawing/2014/main" id="{50883E69-6C38-838B-CD2C-F1B4BD108758}"/>
              </a:ext>
            </a:extLst>
          </p:cNvPr>
          <p:cNvSpPr/>
          <p:nvPr/>
        </p:nvSpPr>
        <p:spPr>
          <a:xfrm rot="17539416">
            <a:off x="1981678" y="4165152"/>
            <a:ext cx="208313" cy="163631"/>
          </a:xfrm>
          <a:prstGeom prst="curvedUpArrow">
            <a:avLst>
              <a:gd name="adj1" fmla="val 23258"/>
              <a:gd name="adj2" fmla="val 85837"/>
              <a:gd name="adj3" fmla="val 2500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5" name="直接连接符 17">
            <a:extLst>
              <a:ext uri="{FF2B5EF4-FFF2-40B4-BE49-F238E27FC236}">
                <a16:creationId xmlns:a16="http://schemas.microsoft.com/office/drawing/2014/main" id="{B9B076C2-ADEE-66FA-6DAE-94435D29B88B}"/>
              </a:ext>
            </a:extLst>
          </p:cNvPr>
          <p:cNvCxnSpPr>
            <a:cxnSpLocks/>
          </p:cNvCxnSpPr>
          <p:nvPr/>
        </p:nvCxnSpPr>
        <p:spPr>
          <a:xfrm>
            <a:off x="2698899" y="4614468"/>
            <a:ext cx="506141" cy="30826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0">
            <a:extLst>
              <a:ext uri="{FF2B5EF4-FFF2-40B4-BE49-F238E27FC236}">
                <a16:creationId xmlns:a16="http://schemas.microsoft.com/office/drawing/2014/main" id="{A645024E-25BC-276D-64FD-806491E7FDA5}"/>
              </a:ext>
            </a:extLst>
          </p:cNvPr>
          <p:cNvSpPr txBox="1"/>
          <p:nvPr/>
        </p:nvSpPr>
        <p:spPr>
          <a:xfrm>
            <a:off x="2956155" y="4810187"/>
            <a:ext cx="4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US" altLang="zh-CN" sz="1400" baseline="-25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yz</a:t>
            </a:r>
            <a:endParaRPr lang="zh-CN" altLang="en-US" sz="1400" baseline="-25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1" name="直接连接符 12">
            <a:extLst>
              <a:ext uri="{FF2B5EF4-FFF2-40B4-BE49-F238E27FC236}">
                <a16:creationId xmlns:a16="http://schemas.microsoft.com/office/drawing/2014/main" id="{F32E3969-A67C-4EE6-A461-E6C499A5E933}"/>
              </a:ext>
            </a:extLst>
          </p:cNvPr>
          <p:cNvCxnSpPr>
            <a:cxnSpLocks/>
          </p:cNvCxnSpPr>
          <p:nvPr/>
        </p:nvCxnSpPr>
        <p:spPr>
          <a:xfrm>
            <a:off x="1848438" y="5891553"/>
            <a:ext cx="821990" cy="69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箭头: 下弧形 13">
            <a:extLst>
              <a:ext uri="{FF2B5EF4-FFF2-40B4-BE49-F238E27FC236}">
                <a16:creationId xmlns:a16="http://schemas.microsoft.com/office/drawing/2014/main" id="{6933EB3D-A603-E60A-4753-2181CDA95340}"/>
              </a:ext>
            </a:extLst>
          </p:cNvPr>
          <p:cNvSpPr/>
          <p:nvPr/>
        </p:nvSpPr>
        <p:spPr>
          <a:xfrm rot="5400000">
            <a:off x="1912058" y="5832625"/>
            <a:ext cx="208313" cy="163631"/>
          </a:xfrm>
          <a:prstGeom prst="curvedUpArrow">
            <a:avLst>
              <a:gd name="adj1" fmla="val 23258"/>
              <a:gd name="adj2" fmla="val 85837"/>
              <a:gd name="adj3" fmla="val 2500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93" name="直接连接符 17">
            <a:extLst>
              <a:ext uri="{FF2B5EF4-FFF2-40B4-BE49-F238E27FC236}">
                <a16:creationId xmlns:a16="http://schemas.microsoft.com/office/drawing/2014/main" id="{C34AD925-339A-EC94-D41A-5FE2DC32EB36}"/>
              </a:ext>
            </a:extLst>
          </p:cNvPr>
          <p:cNvCxnSpPr>
            <a:cxnSpLocks/>
          </p:cNvCxnSpPr>
          <p:nvPr/>
        </p:nvCxnSpPr>
        <p:spPr>
          <a:xfrm flipV="1">
            <a:off x="2658448" y="5891553"/>
            <a:ext cx="740639" cy="6973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80">
            <a:extLst>
              <a:ext uri="{FF2B5EF4-FFF2-40B4-BE49-F238E27FC236}">
                <a16:creationId xmlns:a16="http://schemas.microsoft.com/office/drawing/2014/main" id="{170028B6-98C2-A92E-4A5F-AD9BB08D6BA2}"/>
              </a:ext>
            </a:extLst>
          </p:cNvPr>
          <p:cNvSpPr txBox="1"/>
          <p:nvPr/>
        </p:nvSpPr>
        <p:spPr>
          <a:xfrm>
            <a:off x="3185687" y="5847183"/>
            <a:ext cx="39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US" altLang="zh-CN" sz="1400" baseline="-250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xy</a:t>
            </a:r>
            <a:endParaRPr lang="zh-CN" altLang="en-US" sz="1400" baseline="-250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文本框 81">
            <a:extLst>
              <a:ext uri="{FF2B5EF4-FFF2-40B4-BE49-F238E27FC236}">
                <a16:creationId xmlns:a16="http://schemas.microsoft.com/office/drawing/2014/main" id="{0F512A74-16F3-E989-E9C1-D41987DC3861}"/>
              </a:ext>
            </a:extLst>
          </p:cNvPr>
          <p:cNvSpPr txBox="1"/>
          <p:nvPr/>
        </p:nvSpPr>
        <p:spPr>
          <a:xfrm>
            <a:off x="1848438" y="5550359"/>
            <a:ext cx="4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sz="1400" baseline="-25000" dirty="0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400" baseline="-25000" dirty="0">
              <a:solidFill>
                <a:srgbClr val="4472C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4" name="直接连接符 25">
            <a:extLst>
              <a:ext uri="{FF2B5EF4-FFF2-40B4-BE49-F238E27FC236}">
                <a16:creationId xmlns:a16="http://schemas.microsoft.com/office/drawing/2014/main" id="{5589AA03-E315-22DB-67F1-D6DCF55A140B}"/>
              </a:ext>
            </a:extLst>
          </p:cNvPr>
          <p:cNvCxnSpPr>
            <a:cxnSpLocks/>
          </p:cNvCxnSpPr>
          <p:nvPr/>
        </p:nvCxnSpPr>
        <p:spPr>
          <a:xfrm>
            <a:off x="3561371" y="5894516"/>
            <a:ext cx="1467150" cy="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文本框 85">
            <a:extLst>
              <a:ext uri="{FF2B5EF4-FFF2-40B4-BE49-F238E27FC236}">
                <a16:creationId xmlns:a16="http://schemas.microsoft.com/office/drawing/2014/main" id="{281BFBCC-6BEA-8255-D163-02A73822D2B2}"/>
              </a:ext>
            </a:extLst>
          </p:cNvPr>
          <p:cNvSpPr txBox="1"/>
          <p:nvPr/>
        </p:nvSpPr>
        <p:spPr>
          <a:xfrm>
            <a:off x="3495269" y="5569632"/>
            <a:ext cx="47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US" altLang="zh-CN" sz="1400" baseline="-250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endParaRPr lang="zh-CN" altLang="en-US" sz="1400" baseline="-250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FEC63D4A-C916-3BA8-1D2B-2BA319B3A2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0271" y="5471104"/>
            <a:ext cx="828019" cy="696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9B4400-189B-B56C-AB23-A2783C59F5C0}"/>
              </a:ext>
            </a:extLst>
          </p:cNvPr>
          <p:cNvSpPr txBox="1"/>
          <p:nvPr/>
        </p:nvSpPr>
        <p:spPr>
          <a:xfrm>
            <a:off x="723075" y="3638626"/>
            <a:ext cx="545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5A75DB-C673-CAB5-627E-B2AD591A6EB6}"/>
              </a:ext>
            </a:extLst>
          </p:cNvPr>
          <p:cNvSpPr txBox="1"/>
          <p:nvPr/>
        </p:nvSpPr>
        <p:spPr>
          <a:xfrm>
            <a:off x="2461084" y="3648143"/>
            <a:ext cx="545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D61467-013C-728A-D4E2-4FE8418D7CC3}"/>
              </a:ext>
            </a:extLst>
          </p:cNvPr>
          <p:cNvSpPr txBox="1"/>
          <p:nvPr/>
        </p:nvSpPr>
        <p:spPr>
          <a:xfrm>
            <a:off x="4105848" y="3642011"/>
            <a:ext cx="545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</a:p>
        </p:txBody>
      </p:sp>
      <p:sp>
        <p:nvSpPr>
          <p:cNvPr id="23" name="箭头: 下弧形 7">
            <a:extLst>
              <a:ext uri="{FF2B5EF4-FFF2-40B4-BE49-F238E27FC236}">
                <a16:creationId xmlns:a16="http://schemas.microsoft.com/office/drawing/2014/main" id="{680C93E5-9FAC-77E7-6AC9-C5895F2D2308}"/>
              </a:ext>
            </a:extLst>
          </p:cNvPr>
          <p:cNvSpPr/>
          <p:nvPr/>
        </p:nvSpPr>
        <p:spPr>
          <a:xfrm rot="10800000" flipH="1">
            <a:off x="802717" y="4428216"/>
            <a:ext cx="364677" cy="175562"/>
          </a:xfrm>
          <a:prstGeom prst="curvedUpArrow">
            <a:avLst>
              <a:gd name="adj1" fmla="val 23258"/>
              <a:gd name="adj2" fmla="val 85837"/>
              <a:gd name="adj3" fmla="val 25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箭头: 下弧形 28">
            <a:extLst>
              <a:ext uri="{FF2B5EF4-FFF2-40B4-BE49-F238E27FC236}">
                <a16:creationId xmlns:a16="http://schemas.microsoft.com/office/drawing/2014/main" id="{941EAF36-C291-16D6-7B71-936444A93C1A}"/>
              </a:ext>
            </a:extLst>
          </p:cNvPr>
          <p:cNvSpPr/>
          <p:nvPr/>
        </p:nvSpPr>
        <p:spPr>
          <a:xfrm rot="10960106" flipH="1">
            <a:off x="856947" y="5457648"/>
            <a:ext cx="224666" cy="150576"/>
          </a:xfrm>
          <a:prstGeom prst="curvedUpArrow">
            <a:avLst>
              <a:gd name="adj1" fmla="val 23258"/>
              <a:gd name="adj2" fmla="val 85837"/>
              <a:gd name="adj3" fmla="val 25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D40CF1F-5CA0-670B-9D02-6EB4034314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4918" y="4110090"/>
            <a:ext cx="1278220" cy="119317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03A63CD-1472-1DF6-6AA4-30D32060AEEA}"/>
              </a:ext>
            </a:extLst>
          </p:cNvPr>
          <p:cNvSpPr txBox="1"/>
          <p:nvPr/>
        </p:nvSpPr>
        <p:spPr>
          <a:xfrm>
            <a:off x="5666377" y="3661779"/>
            <a:ext cx="545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F26DA74-3499-B283-AA9F-6A0108FEBBE0}"/>
              </a:ext>
            </a:extLst>
          </p:cNvPr>
          <p:cNvSpPr txBox="1"/>
          <p:nvPr/>
        </p:nvSpPr>
        <p:spPr>
          <a:xfrm>
            <a:off x="7196749" y="3670779"/>
            <a:ext cx="545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0D24143-5DC3-F5DC-9599-C99CAF1253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7223" y="4126034"/>
            <a:ext cx="1278220" cy="1193172"/>
          </a:xfrm>
          <a:prstGeom prst="rect">
            <a:avLst/>
          </a:prstGeom>
        </p:spPr>
      </p:pic>
      <p:cxnSp>
        <p:nvCxnSpPr>
          <p:cNvPr id="70" name="直接连接符 17">
            <a:extLst>
              <a:ext uri="{FF2B5EF4-FFF2-40B4-BE49-F238E27FC236}">
                <a16:creationId xmlns:a16="http://schemas.microsoft.com/office/drawing/2014/main" id="{7E26FA3A-9C6B-51C6-C370-E22A58251EE0}"/>
              </a:ext>
            </a:extLst>
          </p:cNvPr>
          <p:cNvCxnSpPr>
            <a:cxnSpLocks/>
          </p:cNvCxnSpPr>
          <p:nvPr/>
        </p:nvCxnSpPr>
        <p:spPr>
          <a:xfrm>
            <a:off x="5219637" y="4299529"/>
            <a:ext cx="1080168" cy="64063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80">
            <a:extLst>
              <a:ext uri="{FF2B5EF4-FFF2-40B4-BE49-F238E27FC236}">
                <a16:creationId xmlns:a16="http://schemas.microsoft.com/office/drawing/2014/main" id="{FA70B2A8-9049-B221-FC71-C70E745A0AE0}"/>
              </a:ext>
            </a:extLst>
          </p:cNvPr>
          <p:cNvSpPr txBox="1"/>
          <p:nvPr/>
        </p:nvSpPr>
        <p:spPr>
          <a:xfrm>
            <a:off x="6050920" y="4827619"/>
            <a:ext cx="4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US" altLang="zh-CN" sz="1400" baseline="-25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zh-CN" altLang="en-US" sz="1400" baseline="-25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4895640-87F7-DE96-B561-4AF1BFDD3F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38372" y="5460919"/>
            <a:ext cx="1345176" cy="79443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6EDFFC6-AD68-FF7D-FC38-B8A337E5D2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19464" y="5471104"/>
            <a:ext cx="1278220" cy="752157"/>
          </a:xfrm>
          <a:prstGeom prst="rect">
            <a:avLst/>
          </a:prstGeom>
        </p:spPr>
      </p:pic>
      <p:sp>
        <p:nvSpPr>
          <p:cNvPr id="78" name="文本框 80">
            <a:extLst>
              <a:ext uri="{FF2B5EF4-FFF2-40B4-BE49-F238E27FC236}">
                <a16:creationId xmlns:a16="http://schemas.microsoft.com/office/drawing/2014/main" id="{6C5981C4-42D6-DEED-9711-1E7C44F66D2A}"/>
              </a:ext>
            </a:extLst>
          </p:cNvPr>
          <p:cNvSpPr txBox="1"/>
          <p:nvPr/>
        </p:nvSpPr>
        <p:spPr>
          <a:xfrm>
            <a:off x="6140437" y="5315081"/>
            <a:ext cx="4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US" altLang="zh-CN" sz="1400" baseline="-25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zh-CN" altLang="en-US" sz="1400" baseline="-25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58747F4-12E6-7BF9-BB91-7A8DA8EB69CC}"/>
              </a:ext>
            </a:extLst>
          </p:cNvPr>
          <p:cNvSpPr/>
          <p:nvPr/>
        </p:nvSpPr>
        <p:spPr>
          <a:xfrm>
            <a:off x="5299628" y="5575549"/>
            <a:ext cx="1223120" cy="5363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9760ACE-213A-2548-227F-B492C8636A99}"/>
              </a:ext>
            </a:extLst>
          </p:cNvPr>
          <p:cNvSpPr/>
          <p:nvPr/>
        </p:nvSpPr>
        <p:spPr>
          <a:xfrm>
            <a:off x="2121079" y="5616252"/>
            <a:ext cx="1183763" cy="5363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9" name="文本框 80">
            <a:extLst>
              <a:ext uri="{FF2B5EF4-FFF2-40B4-BE49-F238E27FC236}">
                <a16:creationId xmlns:a16="http://schemas.microsoft.com/office/drawing/2014/main" id="{5115382A-E056-E80D-C66D-BCE5E1BCBCE6}"/>
              </a:ext>
            </a:extLst>
          </p:cNvPr>
          <p:cNvSpPr txBox="1"/>
          <p:nvPr/>
        </p:nvSpPr>
        <p:spPr>
          <a:xfrm>
            <a:off x="2894047" y="5327342"/>
            <a:ext cx="45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n-US" altLang="zh-CN" sz="1400" baseline="-25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yz</a:t>
            </a:r>
            <a:endParaRPr lang="zh-CN" altLang="en-US" sz="1400" baseline="-25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E12939B-CD32-300C-43F1-8E3D8CC4D713}"/>
              </a:ext>
            </a:extLst>
          </p:cNvPr>
          <p:cNvSpPr/>
          <p:nvPr/>
        </p:nvSpPr>
        <p:spPr>
          <a:xfrm>
            <a:off x="152994" y="3652105"/>
            <a:ext cx="8877644" cy="27811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E36BEB-684F-CD3A-F674-4F98566E9E0A}"/>
              </a:ext>
            </a:extLst>
          </p:cNvPr>
          <p:cNvCxnSpPr>
            <a:cxnSpLocks/>
          </p:cNvCxnSpPr>
          <p:nvPr/>
        </p:nvCxnSpPr>
        <p:spPr>
          <a:xfrm flipV="1">
            <a:off x="3498573" y="3648143"/>
            <a:ext cx="0" cy="2785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F443B3-F019-63B6-A301-1BE4D65D8DCB}"/>
              </a:ext>
            </a:extLst>
          </p:cNvPr>
          <p:cNvCxnSpPr>
            <a:cxnSpLocks/>
          </p:cNvCxnSpPr>
          <p:nvPr/>
        </p:nvCxnSpPr>
        <p:spPr>
          <a:xfrm flipV="1">
            <a:off x="1783122" y="3659083"/>
            <a:ext cx="8441" cy="2774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24D091-2C6F-2C45-97E6-C9F172C0AC6F}"/>
              </a:ext>
            </a:extLst>
          </p:cNvPr>
          <p:cNvCxnSpPr>
            <a:cxnSpLocks/>
          </p:cNvCxnSpPr>
          <p:nvPr/>
        </p:nvCxnSpPr>
        <p:spPr>
          <a:xfrm>
            <a:off x="160261" y="4038182"/>
            <a:ext cx="8870377" cy="32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0541A3-228C-9954-54F9-AA504364F029}"/>
              </a:ext>
            </a:extLst>
          </p:cNvPr>
          <p:cNvCxnSpPr>
            <a:cxnSpLocks/>
          </p:cNvCxnSpPr>
          <p:nvPr/>
        </p:nvCxnSpPr>
        <p:spPr>
          <a:xfrm flipV="1">
            <a:off x="5096333" y="3660930"/>
            <a:ext cx="0" cy="2772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9BA485-BE41-B41F-812D-14231519FD01}"/>
              </a:ext>
            </a:extLst>
          </p:cNvPr>
          <p:cNvCxnSpPr>
            <a:cxnSpLocks/>
          </p:cNvCxnSpPr>
          <p:nvPr/>
        </p:nvCxnSpPr>
        <p:spPr>
          <a:xfrm flipH="1" flipV="1">
            <a:off x="6602210" y="3647391"/>
            <a:ext cx="41032" cy="27723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CE98840-6F3C-A155-154C-290457C365A2}"/>
              </a:ext>
            </a:extLst>
          </p:cNvPr>
          <p:cNvCxnSpPr>
            <a:cxnSpLocks/>
          </p:cNvCxnSpPr>
          <p:nvPr/>
        </p:nvCxnSpPr>
        <p:spPr>
          <a:xfrm flipH="1" flipV="1">
            <a:off x="8108489" y="3640421"/>
            <a:ext cx="24842" cy="2792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EF65D3-8C5F-02B0-AC68-B83CABE53512}"/>
              </a:ext>
            </a:extLst>
          </p:cNvPr>
          <p:cNvCxnSpPr>
            <a:cxnSpLocks/>
          </p:cNvCxnSpPr>
          <p:nvPr/>
        </p:nvCxnSpPr>
        <p:spPr>
          <a:xfrm>
            <a:off x="171937" y="5376264"/>
            <a:ext cx="8858701" cy="25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050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56270188-9204-1EAF-F0C0-6B2D671CCE24}"/>
              </a:ext>
            </a:extLst>
          </p:cNvPr>
          <p:cNvCxnSpPr/>
          <p:nvPr/>
        </p:nvCxnSpPr>
        <p:spPr>
          <a:xfrm>
            <a:off x="6922802" y="4573699"/>
            <a:ext cx="11207" cy="1241152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F921F21-84E0-BD5D-5926-8CA623297387}"/>
              </a:ext>
            </a:extLst>
          </p:cNvPr>
          <p:cNvCxnSpPr/>
          <p:nvPr/>
        </p:nvCxnSpPr>
        <p:spPr>
          <a:xfrm>
            <a:off x="4390991" y="4558949"/>
            <a:ext cx="11207" cy="1241152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431AE838-0E67-9FC4-D9D2-C1B05A276ACB}"/>
              </a:ext>
            </a:extLst>
          </p:cNvPr>
          <p:cNvCxnSpPr/>
          <p:nvPr/>
        </p:nvCxnSpPr>
        <p:spPr>
          <a:xfrm>
            <a:off x="1072596" y="4524535"/>
            <a:ext cx="11207" cy="1241152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BE8E7C-D75C-540E-96A5-FA74795C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B6C25-A3C3-45C4-A80A-41FC4A628628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4316E-D275-813F-F471-A963EA98CECA}"/>
              </a:ext>
            </a:extLst>
          </p:cNvPr>
          <p:cNvSpPr txBox="1"/>
          <p:nvPr/>
        </p:nvSpPr>
        <p:spPr>
          <a:xfrm>
            <a:off x="-53726" y="1072772"/>
            <a:ext cx="261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4F760D-6BA6-E2DB-8ACE-A7D5DBD3FCAE}"/>
              </a:ext>
            </a:extLst>
          </p:cNvPr>
          <p:cNvSpPr/>
          <p:nvPr/>
        </p:nvSpPr>
        <p:spPr>
          <a:xfrm>
            <a:off x="73888" y="1390232"/>
            <a:ext cx="8959273" cy="45406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  <a:tileRect/>
          </a:gradFill>
          <a:ln/>
          <a:effectLst>
            <a:softEdge rad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Conduction Band</a:t>
            </a:r>
            <a:endParaRPr lang="zh-CN" altLang="en-US" sz="1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7CFC7F-4944-46C1-C54F-97A7F78969F3}"/>
              </a:ext>
            </a:extLst>
          </p:cNvPr>
          <p:cNvSpPr/>
          <p:nvPr/>
        </p:nvSpPr>
        <p:spPr>
          <a:xfrm>
            <a:off x="83124" y="3111009"/>
            <a:ext cx="8959273" cy="7255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92D050">
                  <a:alpha val="23000"/>
                </a:srgbClr>
              </a:gs>
              <a:gs pos="99000">
                <a:schemeClr val="accent1">
                  <a:lumMod val="75000"/>
                </a:schemeClr>
              </a:gs>
            </a:gsLst>
            <a:lin ang="5400000" scaled="1"/>
            <a:tileRect/>
          </a:gradFill>
          <a:ln/>
          <a:effectLst>
            <a:softEdge rad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600" b="1" dirty="0"/>
              <a:t> </a:t>
            </a:r>
            <a:r>
              <a:rPr lang="en-US" altLang="zh-CN" sz="1600" b="1" dirty="0" err="1"/>
              <a:t>Ti</a:t>
            </a:r>
            <a:r>
              <a:rPr lang="en-US" altLang="zh-CN" sz="1600" b="1" dirty="0"/>
              <a:t> V Cr Mn Fe Co Ni Cu Zn Zr Nb Ru Rh Pd Ag Cd Hf Ta W Re </a:t>
            </a:r>
            <a:r>
              <a:rPr lang="en-US" altLang="zh-CN" sz="1600" b="1" dirty="0" err="1"/>
              <a:t>Os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Ir</a:t>
            </a:r>
            <a:r>
              <a:rPr lang="en-US" altLang="zh-CN" sz="1600" b="1" dirty="0"/>
              <a:t> Pt Au Hg</a:t>
            </a:r>
          </a:p>
          <a:p>
            <a:pPr algn="ctr"/>
            <a:r>
              <a:rPr lang="en-US" altLang="zh-CN" sz="1600" b="1" dirty="0"/>
              <a:t>Valence Band</a:t>
            </a:r>
            <a:endParaRPr lang="zh-CN" altLang="en-US" sz="1600" b="1" dirty="0"/>
          </a:p>
        </p:txBody>
      </p:sp>
      <p:sp>
        <p:nvSpPr>
          <p:cNvPr id="12" name="矩形 5">
            <a:extLst>
              <a:ext uri="{FF2B5EF4-FFF2-40B4-BE49-F238E27FC236}">
                <a16:creationId xmlns:a16="http://schemas.microsoft.com/office/drawing/2014/main" id="{5B93047D-AC1A-0461-DB8B-EF8D91E28E78}"/>
              </a:ext>
            </a:extLst>
          </p:cNvPr>
          <p:cNvSpPr/>
          <p:nvPr/>
        </p:nvSpPr>
        <p:spPr>
          <a:xfrm>
            <a:off x="83125" y="1390959"/>
            <a:ext cx="8959273" cy="24455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A5BCFA4-930E-C156-EAEB-57C68F5E3C4F}"/>
              </a:ext>
            </a:extLst>
          </p:cNvPr>
          <p:cNvGrpSpPr/>
          <p:nvPr/>
        </p:nvGrpSpPr>
        <p:grpSpPr>
          <a:xfrm>
            <a:off x="1134609" y="2181328"/>
            <a:ext cx="7813824" cy="889850"/>
            <a:chOff x="1134609" y="1572655"/>
            <a:chExt cx="7813824" cy="889850"/>
          </a:xfrm>
        </p:grpSpPr>
        <p:cxnSp>
          <p:nvCxnSpPr>
            <p:cNvPr id="16" name="直接连接符 36">
              <a:extLst>
                <a:ext uri="{FF2B5EF4-FFF2-40B4-BE49-F238E27FC236}">
                  <a16:creationId xmlns:a16="http://schemas.microsoft.com/office/drawing/2014/main" id="{A8FA04B2-611D-7C8C-4C38-94A60B79C313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09" y="2061648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36">
              <a:extLst>
                <a:ext uri="{FF2B5EF4-FFF2-40B4-BE49-F238E27FC236}">
                  <a16:creationId xmlns:a16="http://schemas.microsoft.com/office/drawing/2014/main" id="{782F410A-9A82-4678-75D0-EA02AB2C2916}"/>
                </a:ext>
              </a:extLst>
            </p:cNvPr>
            <p:cNvCxnSpPr>
              <a:cxnSpLocks/>
            </p:cNvCxnSpPr>
            <p:nvPr/>
          </p:nvCxnSpPr>
          <p:spPr>
            <a:xfrm>
              <a:off x="1528473" y="2191113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36">
              <a:extLst>
                <a:ext uri="{FF2B5EF4-FFF2-40B4-BE49-F238E27FC236}">
                  <a16:creationId xmlns:a16="http://schemas.microsoft.com/office/drawing/2014/main" id="{1D2DFB57-91D4-BE83-79C1-E6383E5EBB02}"/>
                </a:ext>
              </a:extLst>
            </p:cNvPr>
            <p:cNvCxnSpPr>
              <a:cxnSpLocks/>
            </p:cNvCxnSpPr>
            <p:nvPr/>
          </p:nvCxnSpPr>
          <p:spPr>
            <a:xfrm>
              <a:off x="1882762" y="2325134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36">
              <a:extLst>
                <a:ext uri="{FF2B5EF4-FFF2-40B4-BE49-F238E27FC236}">
                  <a16:creationId xmlns:a16="http://schemas.microsoft.com/office/drawing/2014/main" id="{4EF89F63-C10C-4534-951B-864AFAAD9F82}"/>
                </a:ext>
              </a:extLst>
            </p:cNvPr>
            <p:cNvCxnSpPr>
              <a:cxnSpLocks/>
            </p:cNvCxnSpPr>
            <p:nvPr/>
          </p:nvCxnSpPr>
          <p:spPr>
            <a:xfrm>
              <a:off x="2240664" y="2447043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36">
              <a:extLst>
                <a:ext uri="{FF2B5EF4-FFF2-40B4-BE49-F238E27FC236}">
                  <a16:creationId xmlns:a16="http://schemas.microsoft.com/office/drawing/2014/main" id="{72A5E9BE-08D5-FAE0-0BC6-4D3C7122F22F}"/>
                </a:ext>
              </a:extLst>
            </p:cNvPr>
            <p:cNvCxnSpPr>
              <a:cxnSpLocks/>
            </p:cNvCxnSpPr>
            <p:nvPr/>
          </p:nvCxnSpPr>
          <p:spPr>
            <a:xfrm>
              <a:off x="2593959" y="2462505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36">
              <a:extLst>
                <a:ext uri="{FF2B5EF4-FFF2-40B4-BE49-F238E27FC236}">
                  <a16:creationId xmlns:a16="http://schemas.microsoft.com/office/drawing/2014/main" id="{A11F5033-FDA7-3A65-A926-8DC7ABF946D1}"/>
                </a:ext>
              </a:extLst>
            </p:cNvPr>
            <p:cNvCxnSpPr>
              <a:cxnSpLocks/>
            </p:cNvCxnSpPr>
            <p:nvPr/>
          </p:nvCxnSpPr>
          <p:spPr>
            <a:xfrm>
              <a:off x="4052974" y="2009167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6">
              <a:extLst>
                <a:ext uri="{FF2B5EF4-FFF2-40B4-BE49-F238E27FC236}">
                  <a16:creationId xmlns:a16="http://schemas.microsoft.com/office/drawing/2014/main" id="{D7AF20D4-E8DC-57DB-4317-C49C027899C9}"/>
                </a:ext>
              </a:extLst>
            </p:cNvPr>
            <p:cNvCxnSpPr>
              <a:cxnSpLocks/>
            </p:cNvCxnSpPr>
            <p:nvPr/>
          </p:nvCxnSpPr>
          <p:spPr>
            <a:xfrm>
              <a:off x="4439054" y="2073485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6">
              <a:extLst>
                <a:ext uri="{FF2B5EF4-FFF2-40B4-BE49-F238E27FC236}">
                  <a16:creationId xmlns:a16="http://schemas.microsoft.com/office/drawing/2014/main" id="{19BE7D42-CC31-EB43-07FD-C450411EA268}"/>
                </a:ext>
              </a:extLst>
            </p:cNvPr>
            <p:cNvCxnSpPr>
              <a:cxnSpLocks/>
            </p:cNvCxnSpPr>
            <p:nvPr/>
          </p:nvCxnSpPr>
          <p:spPr>
            <a:xfrm>
              <a:off x="4820546" y="2358555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6">
              <a:extLst>
                <a:ext uri="{FF2B5EF4-FFF2-40B4-BE49-F238E27FC236}">
                  <a16:creationId xmlns:a16="http://schemas.microsoft.com/office/drawing/2014/main" id="{096E3477-00ED-F927-5685-A2B12049CD02}"/>
                </a:ext>
              </a:extLst>
            </p:cNvPr>
            <p:cNvCxnSpPr>
              <a:cxnSpLocks/>
            </p:cNvCxnSpPr>
            <p:nvPr/>
          </p:nvCxnSpPr>
          <p:spPr>
            <a:xfrm>
              <a:off x="5188079" y="2382191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36">
              <a:extLst>
                <a:ext uri="{FF2B5EF4-FFF2-40B4-BE49-F238E27FC236}">
                  <a16:creationId xmlns:a16="http://schemas.microsoft.com/office/drawing/2014/main" id="{FCEAF245-7839-91EF-968D-C80F61C7DB70}"/>
                </a:ext>
              </a:extLst>
            </p:cNvPr>
            <p:cNvCxnSpPr>
              <a:cxnSpLocks/>
            </p:cNvCxnSpPr>
            <p:nvPr/>
          </p:nvCxnSpPr>
          <p:spPr>
            <a:xfrm>
              <a:off x="6968960" y="1572655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36">
              <a:extLst>
                <a:ext uri="{FF2B5EF4-FFF2-40B4-BE49-F238E27FC236}">
                  <a16:creationId xmlns:a16="http://schemas.microsoft.com/office/drawing/2014/main" id="{16F6F6ED-CE0A-A2DF-B3DD-5BC54FEED6C6}"/>
                </a:ext>
              </a:extLst>
            </p:cNvPr>
            <p:cNvCxnSpPr>
              <a:cxnSpLocks/>
            </p:cNvCxnSpPr>
            <p:nvPr/>
          </p:nvCxnSpPr>
          <p:spPr>
            <a:xfrm>
              <a:off x="7328758" y="1929243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36">
              <a:extLst>
                <a:ext uri="{FF2B5EF4-FFF2-40B4-BE49-F238E27FC236}">
                  <a16:creationId xmlns:a16="http://schemas.microsoft.com/office/drawing/2014/main" id="{2EA79DA3-42B7-913B-4D1E-4594CEC334C7}"/>
                </a:ext>
              </a:extLst>
            </p:cNvPr>
            <p:cNvCxnSpPr>
              <a:cxnSpLocks/>
            </p:cNvCxnSpPr>
            <p:nvPr/>
          </p:nvCxnSpPr>
          <p:spPr>
            <a:xfrm>
              <a:off x="7636985" y="1891651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36">
              <a:extLst>
                <a:ext uri="{FF2B5EF4-FFF2-40B4-BE49-F238E27FC236}">
                  <a16:creationId xmlns:a16="http://schemas.microsoft.com/office/drawing/2014/main" id="{5050EF91-BC01-8462-C571-CEC6D4D243DF}"/>
                </a:ext>
              </a:extLst>
            </p:cNvPr>
            <p:cNvCxnSpPr>
              <a:cxnSpLocks/>
            </p:cNvCxnSpPr>
            <p:nvPr/>
          </p:nvCxnSpPr>
          <p:spPr>
            <a:xfrm>
              <a:off x="7934468" y="2319905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36">
              <a:extLst>
                <a:ext uri="{FF2B5EF4-FFF2-40B4-BE49-F238E27FC236}">
                  <a16:creationId xmlns:a16="http://schemas.microsoft.com/office/drawing/2014/main" id="{20BC7740-868C-3DEF-A6AE-2EF0369C512E}"/>
                </a:ext>
              </a:extLst>
            </p:cNvPr>
            <p:cNvCxnSpPr>
              <a:cxnSpLocks/>
            </p:cNvCxnSpPr>
            <p:nvPr/>
          </p:nvCxnSpPr>
          <p:spPr>
            <a:xfrm>
              <a:off x="8288150" y="2259587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36">
              <a:extLst>
                <a:ext uri="{FF2B5EF4-FFF2-40B4-BE49-F238E27FC236}">
                  <a16:creationId xmlns:a16="http://schemas.microsoft.com/office/drawing/2014/main" id="{0AFA27FF-BD38-5D66-B017-AF50858EC2E8}"/>
                </a:ext>
              </a:extLst>
            </p:cNvPr>
            <p:cNvCxnSpPr>
              <a:cxnSpLocks/>
            </p:cNvCxnSpPr>
            <p:nvPr/>
          </p:nvCxnSpPr>
          <p:spPr>
            <a:xfrm>
              <a:off x="8677663" y="2419515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DE7612-F4B2-C3A5-0709-6B91A1AC88ED}"/>
              </a:ext>
            </a:extLst>
          </p:cNvPr>
          <p:cNvGrpSpPr/>
          <p:nvPr/>
        </p:nvGrpSpPr>
        <p:grpSpPr>
          <a:xfrm>
            <a:off x="175713" y="1970400"/>
            <a:ext cx="8775170" cy="779887"/>
            <a:chOff x="175713" y="1750347"/>
            <a:chExt cx="8775170" cy="779887"/>
          </a:xfrm>
        </p:grpSpPr>
        <p:cxnSp>
          <p:nvCxnSpPr>
            <p:cNvPr id="7" name="直接连接符 10">
              <a:extLst>
                <a:ext uri="{FF2B5EF4-FFF2-40B4-BE49-F238E27FC236}">
                  <a16:creationId xmlns:a16="http://schemas.microsoft.com/office/drawing/2014/main" id="{4BBA7D72-FCE1-B401-307A-76410B9DECDE}"/>
                </a:ext>
              </a:extLst>
            </p:cNvPr>
            <p:cNvCxnSpPr>
              <a:cxnSpLocks/>
            </p:cNvCxnSpPr>
            <p:nvPr/>
          </p:nvCxnSpPr>
          <p:spPr>
            <a:xfrm>
              <a:off x="175713" y="2409355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0">
              <a:extLst>
                <a:ext uri="{FF2B5EF4-FFF2-40B4-BE49-F238E27FC236}">
                  <a16:creationId xmlns:a16="http://schemas.microsoft.com/office/drawing/2014/main" id="{7D78C926-0B51-362A-01D1-2BCF4E79A489}"/>
                </a:ext>
              </a:extLst>
            </p:cNvPr>
            <p:cNvCxnSpPr>
              <a:cxnSpLocks/>
            </p:cNvCxnSpPr>
            <p:nvPr/>
          </p:nvCxnSpPr>
          <p:spPr>
            <a:xfrm>
              <a:off x="474419" y="2502025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0">
              <a:extLst>
                <a:ext uri="{FF2B5EF4-FFF2-40B4-BE49-F238E27FC236}">
                  <a16:creationId xmlns:a16="http://schemas.microsoft.com/office/drawing/2014/main" id="{667A96CD-BCF5-B979-9B48-2BC5E139039E}"/>
                </a:ext>
              </a:extLst>
            </p:cNvPr>
            <p:cNvCxnSpPr>
              <a:cxnSpLocks/>
            </p:cNvCxnSpPr>
            <p:nvPr/>
          </p:nvCxnSpPr>
          <p:spPr>
            <a:xfrm>
              <a:off x="1136663" y="1750347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0">
              <a:extLst>
                <a:ext uri="{FF2B5EF4-FFF2-40B4-BE49-F238E27FC236}">
                  <a16:creationId xmlns:a16="http://schemas.microsoft.com/office/drawing/2014/main" id="{62176F58-5C92-1866-2DF8-E69F68FAA81F}"/>
                </a:ext>
              </a:extLst>
            </p:cNvPr>
            <p:cNvCxnSpPr>
              <a:cxnSpLocks/>
            </p:cNvCxnSpPr>
            <p:nvPr/>
          </p:nvCxnSpPr>
          <p:spPr>
            <a:xfrm>
              <a:off x="1528879" y="1830585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0">
              <a:extLst>
                <a:ext uri="{FF2B5EF4-FFF2-40B4-BE49-F238E27FC236}">
                  <a16:creationId xmlns:a16="http://schemas.microsoft.com/office/drawing/2014/main" id="{179401E3-C2B5-5BEF-0D25-BF1FE69C284D}"/>
                </a:ext>
              </a:extLst>
            </p:cNvPr>
            <p:cNvCxnSpPr>
              <a:cxnSpLocks/>
            </p:cNvCxnSpPr>
            <p:nvPr/>
          </p:nvCxnSpPr>
          <p:spPr>
            <a:xfrm>
              <a:off x="1882762" y="1982583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10">
              <a:extLst>
                <a:ext uri="{FF2B5EF4-FFF2-40B4-BE49-F238E27FC236}">
                  <a16:creationId xmlns:a16="http://schemas.microsoft.com/office/drawing/2014/main" id="{53C965E1-8356-2CE6-992F-BEBA0B0E7928}"/>
                </a:ext>
              </a:extLst>
            </p:cNvPr>
            <p:cNvCxnSpPr>
              <a:cxnSpLocks/>
            </p:cNvCxnSpPr>
            <p:nvPr/>
          </p:nvCxnSpPr>
          <p:spPr>
            <a:xfrm>
              <a:off x="2240664" y="2045053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10">
              <a:extLst>
                <a:ext uri="{FF2B5EF4-FFF2-40B4-BE49-F238E27FC236}">
                  <a16:creationId xmlns:a16="http://schemas.microsoft.com/office/drawing/2014/main" id="{540B7948-0F55-CC8E-157A-423C5AE45C9F}"/>
                </a:ext>
              </a:extLst>
            </p:cNvPr>
            <p:cNvCxnSpPr>
              <a:cxnSpLocks/>
            </p:cNvCxnSpPr>
            <p:nvPr/>
          </p:nvCxnSpPr>
          <p:spPr>
            <a:xfrm>
              <a:off x="2602727" y="2090666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10">
              <a:extLst>
                <a:ext uri="{FF2B5EF4-FFF2-40B4-BE49-F238E27FC236}">
                  <a16:creationId xmlns:a16="http://schemas.microsoft.com/office/drawing/2014/main" id="{E9B4AEA9-EEC6-5D6C-D8B0-D7C9BB95A8FB}"/>
                </a:ext>
              </a:extLst>
            </p:cNvPr>
            <p:cNvCxnSpPr>
              <a:cxnSpLocks/>
            </p:cNvCxnSpPr>
            <p:nvPr/>
          </p:nvCxnSpPr>
          <p:spPr>
            <a:xfrm>
              <a:off x="2978295" y="2204595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10">
              <a:extLst>
                <a:ext uri="{FF2B5EF4-FFF2-40B4-BE49-F238E27FC236}">
                  <a16:creationId xmlns:a16="http://schemas.microsoft.com/office/drawing/2014/main" id="{780E6455-08EB-8EFE-A10A-FA2E49B4C29B}"/>
                </a:ext>
              </a:extLst>
            </p:cNvPr>
            <p:cNvCxnSpPr>
              <a:cxnSpLocks/>
            </p:cNvCxnSpPr>
            <p:nvPr/>
          </p:nvCxnSpPr>
          <p:spPr>
            <a:xfrm>
              <a:off x="3317302" y="2414435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10">
              <a:extLst>
                <a:ext uri="{FF2B5EF4-FFF2-40B4-BE49-F238E27FC236}">
                  <a16:creationId xmlns:a16="http://schemas.microsoft.com/office/drawing/2014/main" id="{AD2E7E86-C047-7B58-2463-27570D650414}"/>
                </a:ext>
              </a:extLst>
            </p:cNvPr>
            <p:cNvCxnSpPr>
              <a:cxnSpLocks/>
            </p:cNvCxnSpPr>
            <p:nvPr/>
          </p:nvCxnSpPr>
          <p:spPr>
            <a:xfrm>
              <a:off x="3667259" y="2530234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10">
              <a:extLst>
                <a:ext uri="{FF2B5EF4-FFF2-40B4-BE49-F238E27FC236}">
                  <a16:creationId xmlns:a16="http://schemas.microsoft.com/office/drawing/2014/main" id="{045CFEF6-2075-6699-8CC3-216729848DEB}"/>
                </a:ext>
              </a:extLst>
            </p:cNvPr>
            <p:cNvCxnSpPr>
              <a:cxnSpLocks/>
            </p:cNvCxnSpPr>
            <p:nvPr/>
          </p:nvCxnSpPr>
          <p:spPr>
            <a:xfrm>
              <a:off x="4446010" y="1969338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10">
              <a:extLst>
                <a:ext uri="{FF2B5EF4-FFF2-40B4-BE49-F238E27FC236}">
                  <a16:creationId xmlns:a16="http://schemas.microsoft.com/office/drawing/2014/main" id="{F3B6C8DA-8AF6-ECB0-3A06-F69AA9515DA6}"/>
                </a:ext>
              </a:extLst>
            </p:cNvPr>
            <p:cNvCxnSpPr>
              <a:cxnSpLocks/>
            </p:cNvCxnSpPr>
            <p:nvPr/>
          </p:nvCxnSpPr>
          <p:spPr>
            <a:xfrm>
              <a:off x="4822421" y="1911630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10">
              <a:extLst>
                <a:ext uri="{FF2B5EF4-FFF2-40B4-BE49-F238E27FC236}">
                  <a16:creationId xmlns:a16="http://schemas.microsoft.com/office/drawing/2014/main" id="{2E6943A4-1C2E-48FA-D862-163B43FEA05F}"/>
                </a:ext>
              </a:extLst>
            </p:cNvPr>
            <p:cNvCxnSpPr>
              <a:cxnSpLocks/>
            </p:cNvCxnSpPr>
            <p:nvPr/>
          </p:nvCxnSpPr>
          <p:spPr>
            <a:xfrm>
              <a:off x="5188079" y="2022485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10">
              <a:extLst>
                <a:ext uri="{FF2B5EF4-FFF2-40B4-BE49-F238E27FC236}">
                  <a16:creationId xmlns:a16="http://schemas.microsoft.com/office/drawing/2014/main" id="{82E02A1F-6A68-60E9-E3A8-B7FE38EABE64}"/>
                </a:ext>
              </a:extLst>
            </p:cNvPr>
            <p:cNvCxnSpPr>
              <a:cxnSpLocks/>
            </p:cNvCxnSpPr>
            <p:nvPr/>
          </p:nvCxnSpPr>
          <p:spPr>
            <a:xfrm>
              <a:off x="5580652" y="2151626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10">
              <a:extLst>
                <a:ext uri="{FF2B5EF4-FFF2-40B4-BE49-F238E27FC236}">
                  <a16:creationId xmlns:a16="http://schemas.microsoft.com/office/drawing/2014/main" id="{80FBD87B-FC30-4C2B-60B5-E0EFDDFDB25E}"/>
                </a:ext>
              </a:extLst>
            </p:cNvPr>
            <p:cNvCxnSpPr>
              <a:cxnSpLocks/>
            </p:cNvCxnSpPr>
            <p:nvPr/>
          </p:nvCxnSpPr>
          <p:spPr>
            <a:xfrm>
              <a:off x="5928562" y="2409355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10">
              <a:extLst>
                <a:ext uri="{FF2B5EF4-FFF2-40B4-BE49-F238E27FC236}">
                  <a16:creationId xmlns:a16="http://schemas.microsoft.com/office/drawing/2014/main" id="{68445EF8-1D6F-7250-5ACB-D1F7C3E8340A}"/>
                </a:ext>
              </a:extLst>
            </p:cNvPr>
            <p:cNvCxnSpPr>
              <a:cxnSpLocks/>
            </p:cNvCxnSpPr>
            <p:nvPr/>
          </p:nvCxnSpPr>
          <p:spPr>
            <a:xfrm>
              <a:off x="6256609" y="2525154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10">
              <a:extLst>
                <a:ext uri="{FF2B5EF4-FFF2-40B4-BE49-F238E27FC236}">
                  <a16:creationId xmlns:a16="http://schemas.microsoft.com/office/drawing/2014/main" id="{606D1FB8-326C-2904-C888-8E93C5319109}"/>
                </a:ext>
              </a:extLst>
            </p:cNvPr>
            <p:cNvCxnSpPr>
              <a:cxnSpLocks/>
            </p:cNvCxnSpPr>
            <p:nvPr/>
          </p:nvCxnSpPr>
          <p:spPr>
            <a:xfrm>
              <a:off x="7636985" y="1901687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10">
              <a:extLst>
                <a:ext uri="{FF2B5EF4-FFF2-40B4-BE49-F238E27FC236}">
                  <a16:creationId xmlns:a16="http://schemas.microsoft.com/office/drawing/2014/main" id="{4FE7EDAF-FA14-2F34-49C9-FE7EE398B477}"/>
                </a:ext>
              </a:extLst>
            </p:cNvPr>
            <p:cNvCxnSpPr>
              <a:cxnSpLocks/>
            </p:cNvCxnSpPr>
            <p:nvPr/>
          </p:nvCxnSpPr>
          <p:spPr>
            <a:xfrm>
              <a:off x="7934468" y="1883200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10">
              <a:extLst>
                <a:ext uri="{FF2B5EF4-FFF2-40B4-BE49-F238E27FC236}">
                  <a16:creationId xmlns:a16="http://schemas.microsoft.com/office/drawing/2014/main" id="{C863D218-7144-019E-4025-555BF7CDFB2F}"/>
                </a:ext>
              </a:extLst>
            </p:cNvPr>
            <p:cNvCxnSpPr>
              <a:cxnSpLocks/>
            </p:cNvCxnSpPr>
            <p:nvPr/>
          </p:nvCxnSpPr>
          <p:spPr>
            <a:xfrm>
              <a:off x="8288150" y="1960061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10">
              <a:extLst>
                <a:ext uri="{FF2B5EF4-FFF2-40B4-BE49-F238E27FC236}">
                  <a16:creationId xmlns:a16="http://schemas.microsoft.com/office/drawing/2014/main" id="{7E3CAA79-086F-770E-0D37-1DCB31617FE2}"/>
                </a:ext>
              </a:extLst>
            </p:cNvPr>
            <p:cNvCxnSpPr>
              <a:cxnSpLocks/>
            </p:cNvCxnSpPr>
            <p:nvPr/>
          </p:nvCxnSpPr>
          <p:spPr>
            <a:xfrm>
              <a:off x="8680113" y="2073485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本框 42">
            <a:extLst>
              <a:ext uri="{FF2B5EF4-FFF2-40B4-BE49-F238E27FC236}">
                <a16:creationId xmlns:a16="http://schemas.microsoft.com/office/drawing/2014/main" id="{D383404A-AEB0-DFB0-6CB4-71240686DFC0}"/>
              </a:ext>
            </a:extLst>
          </p:cNvPr>
          <p:cNvSpPr txBox="1"/>
          <p:nvPr/>
        </p:nvSpPr>
        <p:spPr>
          <a:xfrm>
            <a:off x="6256112" y="762473"/>
            <a:ext cx="1154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CC33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Pink (+1/0);</a:t>
            </a:r>
          </a:p>
          <a:p>
            <a:r>
              <a:rPr lang="en-US" altLang="zh-CN" sz="1400" b="1" dirty="0">
                <a:solidFill>
                  <a:srgbClr val="5482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Green (0/-1);</a:t>
            </a:r>
            <a:endParaRPr lang="zh-CN" altLang="en-US" sz="1400" b="1" dirty="0">
              <a:solidFill>
                <a:srgbClr val="5482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B3B029-8623-0AB7-B9A3-8E9A53336AF7}"/>
              </a:ext>
            </a:extLst>
          </p:cNvPr>
          <p:cNvSpPr txBox="1"/>
          <p:nvPr/>
        </p:nvSpPr>
        <p:spPr>
          <a:xfrm>
            <a:off x="-53726" y="3790499"/>
            <a:ext cx="390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95" name="矩形 6">
            <a:extLst>
              <a:ext uri="{FF2B5EF4-FFF2-40B4-BE49-F238E27FC236}">
                <a16:creationId xmlns:a16="http://schemas.microsoft.com/office/drawing/2014/main" id="{7AC7EF07-8C63-40D9-8AA6-DDF85A1D7F8E}"/>
              </a:ext>
            </a:extLst>
          </p:cNvPr>
          <p:cNvSpPr/>
          <p:nvPr/>
        </p:nvSpPr>
        <p:spPr>
          <a:xfrm>
            <a:off x="92364" y="4113311"/>
            <a:ext cx="8959273" cy="4711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  <a:tileRect/>
          </a:gradFill>
          <a:ln/>
          <a:effectLst>
            <a:softEdge rad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Conduction Band</a:t>
            </a:r>
            <a:endParaRPr lang="zh-CN" altLang="en-US" sz="1600" b="1" dirty="0"/>
          </a:p>
        </p:txBody>
      </p:sp>
      <p:sp>
        <p:nvSpPr>
          <p:cNvPr id="96" name="矩形 7">
            <a:extLst>
              <a:ext uri="{FF2B5EF4-FFF2-40B4-BE49-F238E27FC236}">
                <a16:creationId xmlns:a16="http://schemas.microsoft.com/office/drawing/2014/main" id="{50345C57-D866-8958-EEA7-933E4B147D69}"/>
              </a:ext>
            </a:extLst>
          </p:cNvPr>
          <p:cNvSpPr/>
          <p:nvPr/>
        </p:nvSpPr>
        <p:spPr>
          <a:xfrm>
            <a:off x="92364" y="5751432"/>
            <a:ext cx="8959273" cy="7255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92D050">
                  <a:alpha val="23000"/>
                </a:srgbClr>
              </a:gs>
              <a:gs pos="99000">
                <a:schemeClr val="accent1">
                  <a:lumMod val="75000"/>
                </a:schemeClr>
              </a:gs>
            </a:gsLst>
            <a:lin ang="5400000" scaled="1"/>
            <a:tileRect/>
          </a:gradFill>
          <a:ln/>
          <a:effectLst>
            <a:softEdge rad="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600" b="1" dirty="0"/>
              <a:t> </a:t>
            </a:r>
            <a:r>
              <a:rPr lang="en-US" altLang="zh-CN" sz="1600" b="1" dirty="0" err="1"/>
              <a:t>Ti</a:t>
            </a:r>
            <a:r>
              <a:rPr lang="en-US" altLang="zh-CN" sz="1600" b="1" dirty="0"/>
              <a:t> V Cr Mn Fe Co Ni Cu Zn Zr Nb Mo Ru Rh Pd Ag Cd Hf Ta Re </a:t>
            </a:r>
            <a:r>
              <a:rPr lang="en-US" altLang="zh-CN" sz="1600" b="1" dirty="0" err="1"/>
              <a:t>Os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Ir</a:t>
            </a:r>
            <a:r>
              <a:rPr lang="en-US" altLang="zh-CN" sz="1600" b="1" dirty="0"/>
              <a:t> Pt Au Hg</a:t>
            </a:r>
          </a:p>
          <a:p>
            <a:pPr algn="ctr"/>
            <a:r>
              <a:rPr lang="en-US" altLang="zh-CN" sz="1600" b="1" dirty="0"/>
              <a:t>Valence Band</a:t>
            </a:r>
            <a:endParaRPr lang="zh-CN" altLang="en-US" sz="1600" b="1" dirty="0"/>
          </a:p>
        </p:txBody>
      </p:sp>
      <p:sp>
        <p:nvSpPr>
          <p:cNvPr id="98" name="矩形 8">
            <a:extLst>
              <a:ext uri="{FF2B5EF4-FFF2-40B4-BE49-F238E27FC236}">
                <a16:creationId xmlns:a16="http://schemas.microsoft.com/office/drawing/2014/main" id="{443D4118-91AF-FA69-BAE2-9202FD702DAF}"/>
              </a:ext>
            </a:extLst>
          </p:cNvPr>
          <p:cNvSpPr/>
          <p:nvPr/>
        </p:nvSpPr>
        <p:spPr>
          <a:xfrm>
            <a:off x="87019" y="4117468"/>
            <a:ext cx="8959273" cy="23594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002E2B2-0DD1-D104-E7F6-EB4DDD0113EE}"/>
              </a:ext>
            </a:extLst>
          </p:cNvPr>
          <p:cNvGrpSpPr/>
          <p:nvPr/>
        </p:nvGrpSpPr>
        <p:grpSpPr>
          <a:xfrm>
            <a:off x="1115065" y="5017636"/>
            <a:ext cx="7443855" cy="729378"/>
            <a:chOff x="1115065" y="4573882"/>
            <a:chExt cx="7443855" cy="729378"/>
          </a:xfrm>
        </p:grpSpPr>
        <p:cxnSp>
          <p:nvCxnSpPr>
            <p:cNvPr id="99" name="直接连接符 36">
              <a:extLst>
                <a:ext uri="{FF2B5EF4-FFF2-40B4-BE49-F238E27FC236}">
                  <a16:creationId xmlns:a16="http://schemas.microsoft.com/office/drawing/2014/main" id="{A22A2ECA-353C-6839-7557-E0AE24F8AC3C}"/>
                </a:ext>
              </a:extLst>
            </p:cNvPr>
            <p:cNvCxnSpPr>
              <a:cxnSpLocks/>
            </p:cNvCxnSpPr>
            <p:nvPr/>
          </p:nvCxnSpPr>
          <p:spPr>
            <a:xfrm>
              <a:off x="7663698" y="4932930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36">
              <a:extLst>
                <a:ext uri="{FF2B5EF4-FFF2-40B4-BE49-F238E27FC236}">
                  <a16:creationId xmlns:a16="http://schemas.microsoft.com/office/drawing/2014/main" id="{2C70A55F-8F79-EB6C-5C41-70988538B2A8}"/>
                </a:ext>
              </a:extLst>
            </p:cNvPr>
            <p:cNvCxnSpPr>
              <a:cxnSpLocks/>
            </p:cNvCxnSpPr>
            <p:nvPr/>
          </p:nvCxnSpPr>
          <p:spPr>
            <a:xfrm>
              <a:off x="1115065" y="5017087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36">
              <a:extLst>
                <a:ext uri="{FF2B5EF4-FFF2-40B4-BE49-F238E27FC236}">
                  <a16:creationId xmlns:a16="http://schemas.microsoft.com/office/drawing/2014/main" id="{2AAFB385-6DAB-2510-22A5-C99362110F8C}"/>
                </a:ext>
              </a:extLst>
            </p:cNvPr>
            <p:cNvCxnSpPr>
              <a:cxnSpLocks/>
            </p:cNvCxnSpPr>
            <p:nvPr/>
          </p:nvCxnSpPr>
          <p:spPr>
            <a:xfrm>
              <a:off x="1516750" y="5112330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36">
              <a:extLst>
                <a:ext uri="{FF2B5EF4-FFF2-40B4-BE49-F238E27FC236}">
                  <a16:creationId xmlns:a16="http://schemas.microsoft.com/office/drawing/2014/main" id="{308EDD85-FC87-B0C1-B55D-6254911222B5}"/>
                </a:ext>
              </a:extLst>
            </p:cNvPr>
            <p:cNvCxnSpPr>
              <a:cxnSpLocks/>
            </p:cNvCxnSpPr>
            <p:nvPr/>
          </p:nvCxnSpPr>
          <p:spPr>
            <a:xfrm>
              <a:off x="1859316" y="5141940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36">
              <a:extLst>
                <a:ext uri="{FF2B5EF4-FFF2-40B4-BE49-F238E27FC236}">
                  <a16:creationId xmlns:a16="http://schemas.microsoft.com/office/drawing/2014/main" id="{055C423D-E5C2-474B-A59C-2062D710CA7C}"/>
                </a:ext>
              </a:extLst>
            </p:cNvPr>
            <p:cNvCxnSpPr>
              <a:cxnSpLocks/>
            </p:cNvCxnSpPr>
            <p:nvPr/>
          </p:nvCxnSpPr>
          <p:spPr>
            <a:xfrm>
              <a:off x="4469456" y="4986141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36">
              <a:extLst>
                <a:ext uri="{FF2B5EF4-FFF2-40B4-BE49-F238E27FC236}">
                  <a16:creationId xmlns:a16="http://schemas.microsoft.com/office/drawing/2014/main" id="{62273124-03EF-F771-07B8-87B5C058A113}"/>
                </a:ext>
              </a:extLst>
            </p:cNvPr>
            <p:cNvCxnSpPr>
              <a:cxnSpLocks/>
            </p:cNvCxnSpPr>
            <p:nvPr/>
          </p:nvCxnSpPr>
          <p:spPr>
            <a:xfrm>
              <a:off x="4820546" y="4986141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36">
              <a:extLst>
                <a:ext uri="{FF2B5EF4-FFF2-40B4-BE49-F238E27FC236}">
                  <a16:creationId xmlns:a16="http://schemas.microsoft.com/office/drawing/2014/main" id="{4E99BF4A-D41C-9958-390F-AE53E71A10F2}"/>
                </a:ext>
              </a:extLst>
            </p:cNvPr>
            <p:cNvCxnSpPr>
              <a:cxnSpLocks/>
            </p:cNvCxnSpPr>
            <p:nvPr/>
          </p:nvCxnSpPr>
          <p:spPr>
            <a:xfrm>
              <a:off x="5188079" y="5290273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36">
              <a:extLst>
                <a:ext uri="{FF2B5EF4-FFF2-40B4-BE49-F238E27FC236}">
                  <a16:creationId xmlns:a16="http://schemas.microsoft.com/office/drawing/2014/main" id="{D9AE6D6B-2D1F-7B2A-F5C8-AAEE051BA23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116" y="5303260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36">
              <a:extLst>
                <a:ext uri="{FF2B5EF4-FFF2-40B4-BE49-F238E27FC236}">
                  <a16:creationId xmlns:a16="http://schemas.microsoft.com/office/drawing/2014/main" id="{1D52D5D6-2D61-1ECB-0940-59FD7F1CD08E}"/>
                </a:ext>
              </a:extLst>
            </p:cNvPr>
            <p:cNvCxnSpPr>
              <a:cxnSpLocks/>
            </p:cNvCxnSpPr>
            <p:nvPr/>
          </p:nvCxnSpPr>
          <p:spPr>
            <a:xfrm>
              <a:off x="6962099" y="4573882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36">
              <a:extLst>
                <a:ext uri="{FF2B5EF4-FFF2-40B4-BE49-F238E27FC236}">
                  <a16:creationId xmlns:a16="http://schemas.microsoft.com/office/drawing/2014/main" id="{36C01AB1-9F20-67A6-E0B6-F07840EB26C1}"/>
                </a:ext>
              </a:extLst>
            </p:cNvPr>
            <p:cNvCxnSpPr>
              <a:cxnSpLocks/>
            </p:cNvCxnSpPr>
            <p:nvPr/>
          </p:nvCxnSpPr>
          <p:spPr>
            <a:xfrm>
              <a:off x="7350316" y="4966139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36">
              <a:extLst>
                <a:ext uri="{FF2B5EF4-FFF2-40B4-BE49-F238E27FC236}">
                  <a16:creationId xmlns:a16="http://schemas.microsoft.com/office/drawing/2014/main" id="{49F803BF-B692-29A9-20F2-C3A62D86E607}"/>
                </a:ext>
              </a:extLst>
            </p:cNvPr>
            <p:cNvCxnSpPr>
              <a:cxnSpLocks/>
            </p:cNvCxnSpPr>
            <p:nvPr/>
          </p:nvCxnSpPr>
          <p:spPr>
            <a:xfrm>
              <a:off x="7969637" y="5264960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36">
              <a:extLst>
                <a:ext uri="{FF2B5EF4-FFF2-40B4-BE49-F238E27FC236}">
                  <a16:creationId xmlns:a16="http://schemas.microsoft.com/office/drawing/2014/main" id="{81DA0756-B075-9DBF-6895-14B2A6920EE3}"/>
                </a:ext>
              </a:extLst>
            </p:cNvPr>
            <p:cNvCxnSpPr>
              <a:cxnSpLocks/>
            </p:cNvCxnSpPr>
            <p:nvPr/>
          </p:nvCxnSpPr>
          <p:spPr>
            <a:xfrm>
              <a:off x="8288150" y="5171290"/>
              <a:ext cx="270770" cy="0"/>
            </a:xfrm>
            <a:prstGeom prst="line">
              <a:avLst/>
            </a:prstGeom>
            <a:ln w="38100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E715CDC-4AFD-258C-5FA8-7069565481E5}"/>
              </a:ext>
            </a:extLst>
          </p:cNvPr>
          <p:cNvGrpSpPr/>
          <p:nvPr/>
        </p:nvGrpSpPr>
        <p:grpSpPr>
          <a:xfrm>
            <a:off x="170288" y="4626772"/>
            <a:ext cx="8769142" cy="896137"/>
            <a:chOff x="170288" y="4513472"/>
            <a:chExt cx="8769142" cy="896137"/>
          </a:xfrm>
        </p:grpSpPr>
        <p:cxnSp>
          <p:nvCxnSpPr>
            <p:cNvPr id="100" name="直接连接符 10">
              <a:extLst>
                <a:ext uri="{FF2B5EF4-FFF2-40B4-BE49-F238E27FC236}">
                  <a16:creationId xmlns:a16="http://schemas.microsoft.com/office/drawing/2014/main" id="{787A3FA0-CF9A-A8C8-4512-57177964E00B}"/>
                </a:ext>
              </a:extLst>
            </p:cNvPr>
            <p:cNvCxnSpPr>
              <a:cxnSpLocks/>
            </p:cNvCxnSpPr>
            <p:nvPr/>
          </p:nvCxnSpPr>
          <p:spPr>
            <a:xfrm>
              <a:off x="7663698" y="4853313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">
              <a:extLst>
                <a:ext uri="{FF2B5EF4-FFF2-40B4-BE49-F238E27FC236}">
                  <a16:creationId xmlns:a16="http://schemas.microsoft.com/office/drawing/2014/main" id="{65AF98B1-911C-FA17-7223-CE1692CEAC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288" y="5284177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">
              <a:extLst>
                <a:ext uri="{FF2B5EF4-FFF2-40B4-BE49-F238E27FC236}">
                  <a16:creationId xmlns:a16="http://schemas.microsoft.com/office/drawing/2014/main" id="{2E1CEA69-4AE4-FD16-3721-50A6B2E879C2}"/>
                </a:ext>
              </a:extLst>
            </p:cNvPr>
            <p:cNvCxnSpPr>
              <a:cxnSpLocks/>
            </p:cNvCxnSpPr>
            <p:nvPr/>
          </p:nvCxnSpPr>
          <p:spPr>
            <a:xfrm>
              <a:off x="469128" y="5370635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">
              <a:extLst>
                <a:ext uri="{FF2B5EF4-FFF2-40B4-BE49-F238E27FC236}">
                  <a16:creationId xmlns:a16="http://schemas.microsoft.com/office/drawing/2014/main" id="{DACD73E2-A98B-E65A-08FE-F294EC106126}"/>
                </a:ext>
              </a:extLst>
            </p:cNvPr>
            <p:cNvCxnSpPr>
              <a:cxnSpLocks/>
            </p:cNvCxnSpPr>
            <p:nvPr/>
          </p:nvCxnSpPr>
          <p:spPr>
            <a:xfrm>
              <a:off x="772936" y="4513472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">
              <a:extLst>
                <a:ext uri="{FF2B5EF4-FFF2-40B4-BE49-F238E27FC236}">
                  <a16:creationId xmlns:a16="http://schemas.microsoft.com/office/drawing/2014/main" id="{FF8BAD62-CEA7-15D7-7DDB-3A6B2A3C76D6}"/>
                </a:ext>
              </a:extLst>
            </p:cNvPr>
            <p:cNvCxnSpPr>
              <a:cxnSpLocks/>
            </p:cNvCxnSpPr>
            <p:nvPr/>
          </p:nvCxnSpPr>
          <p:spPr>
            <a:xfrm>
              <a:off x="1115065" y="4698867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">
              <a:extLst>
                <a:ext uri="{FF2B5EF4-FFF2-40B4-BE49-F238E27FC236}">
                  <a16:creationId xmlns:a16="http://schemas.microsoft.com/office/drawing/2014/main" id="{BEDF0D78-1803-26FA-BD93-C3C069671F12}"/>
                </a:ext>
              </a:extLst>
            </p:cNvPr>
            <p:cNvCxnSpPr>
              <a:cxnSpLocks/>
            </p:cNvCxnSpPr>
            <p:nvPr/>
          </p:nvCxnSpPr>
          <p:spPr>
            <a:xfrm>
              <a:off x="1514762" y="4719275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">
              <a:extLst>
                <a:ext uri="{FF2B5EF4-FFF2-40B4-BE49-F238E27FC236}">
                  <a16:creationId xmlns:a16="http://schemas.microsoft.com/office/drawing/2014/main" id="{4E131544-660E-E581-45FA-C79F3D9DC5D7}"/>
                </a:ext>
              </a:extLst>
            </p:cNvPr>
            <p:cNvCxnSpPr>
              <a:cxnSpLocks/>
            </p:cNvCxnSpPr>
            <p:nvPr/>
          </p:nvCxnSpPr>
          <p:spPr>
            <a:xfrm>
              <a:off x="1859316" y="4946870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0">
              <a:extLst>
                <a:ext uri="{FF2B5EF4-FFF2-40B4-BE49-F238E27FC236}">
                  <a16:creationId xmlns:a16="http://schemas.microsoft.com/office/drawing/2014/main" id="{975A5A16-0B6D-5583-8278-BCD79D8C26C7}"/>
                </a:ext>
              </a:extLst>
            </p:cNvPr>
            <p:cNvCxnSpPr>
              <a:cxnSpLocks/>
            </p:cNvCxnSpPr>
            <p:nvPr/>
          </p:nvCxnSpPr>
          <p:spPr>
            <a:xfrm>
              <a:off x="2217656" y="4968322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0">
              <a:extLst>
                <a:ext uri="{FF2B5EF4-FFF2-40B4-BE49-F238E27FC236}">
                  <a16:creationId xmlns:a16="http://schemas.microsoft.com/office/drawing/2014/main" id="{4223C415-0C6A-C4E7-66DE-5DD56C8CB1E0}"/>
                </a:ext>
              </a:extLst>
            </p:cNvPr>
            <p:cNvCxnSpPr>
              <a:cxnSpLocks/>
            </p:cNvCxnSpPr>
            <p:nvPr/>
          </p:nvCxnSpPr>
          <p:spPr>
            <a:xfrm>
              <a:off x="2558790" y="5014789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0">
              <a:extLst>
                <a:ext uri="{FF2B5EF4-FFF2-40B4-BE49-F238E27FC236}">
                  <a16:creationId xmlns:a16="http://schemas.microsoft.com/office/drawing/2014/main" id="{2A963086-EE16-C263-BCAB-AF2C8DC9D2C4}"/>
                </a:ext>
              </a:extLst>
            </p:cNvPr>
            <p:cNvCxnSpPr>
              <a:cxnSpLocks/>
            </p:cNvCxnSpPr>
            <p:nvPr/>
          </p:nvCxnSpPr>
          <p:spPr>
            <a:xfrm>
              <a:off x="2927137" y="5138288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0">
              <a:extLst>
                <a:ext uri="{FF2B5EF4-FFF2-40B4-BE49-F238E27FC236}">
                  <a16:creationId xmlns:a16="http://schemas.microsoft.com/office/drawing/2014/main" id="{0BDEE9AE-9AB0-59B9-D0F7-D91121152D2E}"/>
                </a:ext>
              </a:extLst>
            </p:cNvPr>
            <p:cNvCxnSpPr>
              <a:cxnSpLocks/>
            </p:cNvCxnSpPr>
            <p:nvPr/>
          </p:nvCxnSpPr>
          <p:spPr>
            <a:xfrm>
              <a:off x="3282133" y="5327489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0">
              <a:extLst>
                <a:ext uri="{FF2B5EF4-FFF2-40B4-BE49-F238E27FC236}">
                  <a16:creationId xmlns:a16="http://schemas.microsoft.com/office/drawing/2014/main" id="{D23C2D8F-0D67-7CDA-929A-61446A33D75D}"/>
                </a:ext>
              </a:extLst>
            </p:cNvPr>
            <p:cNvCxnSpPr>
              <a:cxnSpLocks/>
            </p:cNvCxnSpPr>
            <p:nvPr/>
          </p:nvCxnSpPr>
          <p:spPr>
            <a:xfrm>
              <a:off x="3633922" y="5409609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0">
              <a:extLst>
                <a:ext uri="{FF2B5EF4-FFF2-40B4-BE49-F238E27FC236}">
                  <a16:creationId xmlns:a16="http://schemas.microsoft.com/office/drawing/2014/main" id="{69C0E148-E910-430C-64C5-D1E521FED141}"/>
                </a:ext>
              </a:extLst>
            </p:cNvPr>
            <p:cNvCxnSpPr>
              <a:cxnSpLocks/>
            </p:cNvCxnSpPr>
            <p:nvPr/>
          </p:nvCxnSpPr>
          <p:spPr>
            <a:xfrm>
              <a:off x="4820546" y="4883773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0">
              <a:extLst>
                <a:ext uri="{FF2B5EF4-FFF2-40B4-BE49-F238E27FC236}">
                  <a16:creationId xmlns:a16="http://schemas.microsoft.com/office/drawing/2014/main" id="{E9847BF0-81AD-E05B-57C2-52C5AA9AF327}"/>
                </a:ext>
              </a:extLst>
            </p:cNvPr>
            <p:cNvCxnSpPr>
              <a:cxnSpLocks/>
            </p:cNvCxnSpPr>
            <p:nvPr/>
          </p:nvCxnSpPr>
          <p:spPr>
            <a:xfrm>
              <a:off x="5194511" y="4873403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0">
              <a:extLst>
                <a:ext uri="{FF2B5EF4-FFF2-40B4-BE49-F238E27FC236}">
                  <a16:creationId xmlns:a16="http://schemas.microsoft.com/office/drawing/2014/main" id="{2276EAAF-7A06-D2BF-4BB8-A2F442DCDF4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116" y="5032275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0">
              <a:extLst>
                <a:ext uri="{FF2B5EF4-FFF2-40B4-BE49-F238E27FC236}">
                  <a16:creationId xmlns:a16="http://schemas.microsoft.com/office/drawing/2014/main" id="{D4879A84-70D5-D008-5B10-1A60E1A4E29D}"/>
                </a:ext>
              </a:extLst>
            </p:cNvPr>
            <p:cNvCxnSpPr>
              <a:cxnSpLocks/>
            </p:cNvCxnSpPr>
            <p:nvPr/>
          </p:nvCxnSpPr>
          <p:spPr>
            <a:xfrm>
              <a:off x="5928244" y="5071941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0">
              <a:extLst>
                <a:ext uri="{FF2B5EF4-FFF2-40B4-BE49-F238E27FC236}">
                  <a16:creationId xmlns:a16="http://schemas.microsoft.com/office/drawing/2014/main" id="{804A0DF1-BAE7-FC6E-D6E8-48701734A797}"/>
                </a:ext>
              </a:extLst>
            </p:cNvPr>
            <p:cNvCxnSpPr>
              <a:cxnSpLocks/>
            </p:cNvCxnSpPr>
            <p:nvPr/>
          </p:nvCxnSpPr>
          <p:spPr>
            <a:xfrm>
              <a:off x="6306432" y="5315809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0">
              <a:extLst>
                <a:ext uri="{FF2B5EF4-FFF2-40B4-BE49-F238E27FC236}">
                  <a16:creationId xmlns:a16="http://schemas.microsoft.com/office/drawing/2014/main" id="{E764EB5B-B138-D020-EA34-20696E87E6DF}"/>
                </a:ext>
              </a:extLst>
            </p:cNvPr>
            <p:cNvCxnSpPr>
              <a:cxnSpLocks/>
            </p:cNvCxnSpPr>
            <p:nvPr/>
          </p:nvCxnSpPr>
          <p:spPr>
            <a:xfrm>
              <a:off x="6646895" y="5389548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0">
              <a:extLst>
                <a:ext uri="{FF2B5EF4-FFF2-40B4-BE49-F238E27FC236}">
                  <a16:creationId xmlns:a16="http://schemas.microsoft.com/office/drawing/2014/main" id="{B0ED7404-F5B1-A0B7-3A7F-CAFEC24247F2}"/>
                </a:ext>
              </a:extLst>
            </p:cNvPr>
            <p:cNvCxnSpPr>
              <a:cxnSpLocks/>
            </p:cNvCxnSpPr>
            <p:nvPr/>
          </p:nvCxnSpPr>
          <p:spPr>
            <a:xfrm>
              <a:off x="7969637" y="4867793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0">
              <a:extLst>
                <a:ext uri="{FF2B5EF4-FFF2-40B4-BE49-F238E27FC236}">
                  <a16:creationId xmlns:a16="http://schemas.microsoft.com/office/drawing/2014/main" id="{CBA29036-9CFC-7A43-DB8F-02757BF1339E}"/>
                </a:ext>
              </a:extLst>
            </p:cNvPr>
            <p:cNvCxnSpPr>
              <a:cxnSpLocks/>
            </p:cNvCxnSpPr>
            <p:nvPr/>
          </p:nvCxnSpPr>
          <p:spPr>
            <a:xfrm>
              <a:off x="8288150" y="4842923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0">
              <a:extLst>
                <a:ext uri="{FF2B5EF4-FFF2-40B4-BE49-F238E27FC236}">
                  <a16:creationId xmlns:a16="http://schemas.microsoft.com/office/drawing/2014/main" id="{316D43A5-4DE3-3831-23F6-143E90EB363B}"/>
                </a:ext>
              </a:extLst>
            </p:cNvPr>
            <p:cNvCxnSpPr>
              <a:cxnSpLocks/>
            </p:cNvCxnSpPr>
            <p:nvPr/>
          </p:nvCxnSpPr>
          <p:spPr>
            <a:xfrm>
              <a:off x="8668660" y="5033077"/>
              <a:ext cx="27077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CE93C3D-D39A-A26A-39A3-73D3F5B42897}"/>
              </a:ext>
            </a:extLst>
          </p:cNvPr>
          <p:cNvCxnSpPr/>
          <p:nvPr/>
        </p:nvCxnSpPr>
        <p:spPr>
          <a:xfrm>
            <a:off x="1077511" y="1848041"/>
            <a:ext cx="11207" cy="1241152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E7B26F4-4AA3-5188-8214-DDEB09A07038}"/>
              </a:ext>
            </a:extLst>
          </p:cNvPr>
          <p:cNvCxnSpPr/>
          <p:nvPr/>
        </p:nvCxnSpPr>
        <p:spPr>
          <a:xfrm>
            <a:off x="3992784" y="1843124"/>
            <a:ext cx="11207" cy="1241152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27F3C5F7-FDB9-7D67-D6D9-F56A42D746E9}"/>
              </a:ext>
            </a:extLst>
          </p:cNvPr>
          <p:cNvCxnSpPr/>
          <p:nvPr/>
        </p:nvCxnSpPr>
        <p:spPr>
          <a:xfrm>
            <a:off x="6898219" y="1857876"/>
            <a:ext cx="11207" cy="1241152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D132408B-8514-3EEE-E289-B850681D34C5}"/>
              </a:ext>
            </a:extLst>
          </p:cNvPr>
          <p:cNvSpPr txBox="1"/>
          <p:nvPr/>
        </p:nvSpPr>
        <p:spPr>
          <a:xfrm>
            <a:off x="176089" y="2759805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9E48943-79A1-0108-89B7-A83AD8ACB660}"/>
              </a:ext>
            </a:extLst>
          </p:cNvPr>
          <p:cNvSpPr txBox="1"/>
          <p:nvPr/>
        </p:nvSpPr>
        <p:spPr>
          <a:xfrm>
            <a:off x="181233" y="201073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42DBA561-5214-EA66-FB02-B85BE5DC0DA9}"/>
              </a:ext>
            </a:extLst>
          </p:cNvPr>
          <p:cNvSpPr txBox="1"/>
          <p:nvPr/>
        </p:nvSpPr>
        <p:spPr>
          <a:xfrm>
            <a:off x="1156508" y="286378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8E872E9-C293-6D6A-4EF2-44CCB9147957}"/>
              </a:ext>
            </a:extLst>
          </p:cNvPr>
          <p:cNvSpPr txBox="1"/>
          <p:nvPr/>
        </p:nvSpPr>
        <p:spPr>
          <a:xfrm>
            <a:off x="476989" y="280412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128B9AA-C0F1-4406-190A-C470A4A29822}"/>
              </a:ext>
            </a:extLst>
          </p:cNvPr>
          <p:cNvSpPr txBox="1"/>
          <p:nvPr/>
        </p:nvSpPr>
        <p:spPr>
          <a:xfrm>
            <a:off x="489821" y="207152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8FEE6271-8780-FA80-DDA0-A83243363541}"/>
              </a:ext>
            </a:extLst>
          </p:cNvPr>
          <p:cNvSpPr txBox="1"/>
          <p:nvPr/>
        </p:nvSpPr>
        <p:spPr>
          <a:xfrm>
            <a:off x="765687" y="2397081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43392A92-D67E-FF47-BA91-67076E609040}"/>
              </a:ext>
            </a:extLst>
          </p:cNvPr>
          <p:cNvSpPr txBox="1"/>
          <p:nvPr/>
        </p:nvSpPr>
        <p:spPr>
          <a:xfrm>
            <a:off x="1133740" y="2334600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E8EC5359-187A-E841-E643-D84F7A09F430}"/>
              </a:ext>
            </a:extLst>
          </p:cNvPr>
          <p:cNvSpPr txBox="1"/>
          <p:nvPr/>
        </p:nvSpPr>
        <p:spPr>
          <a:xfrm>
            <a:off x="1147824" y="1707892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35BD0F5-F4D9-AC47-512E-2C44A4351149}"/>
              </a:ext>
            </a:extLst>
          </p:cNvPr>
          <p:cNvSpPr txBox="1"/>
          <p:nvPr/>
        </p:nvSpPr>
        <p:spPr>
          <a:xfrm>
            <a:off x="1533839" y="2468472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E4BC90E-A57F-1CA8-1AEF-99B7D51DFB95}"/>
              </a:ext>
            </a:extLst>
          </p:cNvPr>
          <p:cNvSpPr txBox="1"/>
          <p:nvPr/>
        </p:nvSpPr>
        <p:spPr>
          <a:xfrm>
            <a:off x="1533840" y="1783082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6EC6045D-AF10-CB38-C82C-138D7158CA80}"/>
              </a:ext>
            </a:extLst>
          </p:cNvPr>
          <p:cNvSpPr txBox="1"/>
          <p:nvPr/>
        </p:nvSpPr>
        <p:spPr>
          <a:xfrm>
            <a:off x="1886161" y="2445535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5F0C278E-69A5-CB0A-3002-791681791E4C}"/>
              </a:ext>
            </a:extLst>
          </p:cNvPr>
          <p:cNvSpPr txBox="1"/>
          <p:nvPr/>
        </p:nvSpPr>
        <p:spPr>
          <a:xfrm>
            <a:off x="1906027" y="178714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6DE65A2E-93BF-9964-1EB5-6048FFAF725D}"/>
              </a:ext>
            </a:extLst>
          </p:cNvPr>
          <p:cNvSpPr txBox="1"/>
          <p:nvPr/>
        </p:nvSpPr>
        <p:spPr>
          <a:xfrm>
            <a:off x="2250216" y="2516729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ABE10A70-20DD-8EF8-7CBD-E539E2090D30}"/>
              </a:ext>
            </a:extLst>
          </p:cNvPr>
          <p:cNvSpPr txBox="1"/>
          <p:nvPr/>
        </p:nvSpPr>
        <p:spPr>
          <a:xfrm>
            <a:off x="2260048" y="1849811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18527D0E-6670-0DE6-58B8-B00AFAB5A810}"/>
              </a:ext>
            </a:extLst>
          </p:cNvPr>
          <p:cNvSpPr txBox="1"/>
          <p:nvPr/>
        </p:nvSpPr>
        <p:spPr>
          <a:xfrm>
            <a:off x="2608804" y="2555410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ABA2B266-28CD-B110-8D61-B17CC56C0F25}"/>
              </a:ext>
            </a:extLst>
          </p:cNvPr>
          <p:cNvSpPr txBox="1"/>
          <p:nvPr/>
        </p:nvSpPr>
        <p:spPr>
          <a:xfrm>
            <a:off x="2608942" y="1870289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C4FD6C20-8228-AECC-C4AB-8967BEA555B6}"/>
              </a:ext>
            </a:extLst>
          </p:cNvPr>
          <p:cNvSpPr txBox="1"/>
          <p:nvPr/>
        </p:nvSpPr>
        <p:spPr>
          <a:xfrm>
            <a:off x="2983331" y="262971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2B69B144-89C8-C049-724B-ABC934F40B9D}"/>
              </a:ext>
            </a:extLst>
          </p:cNvPr>
          <p:cNvSpPr txBox="1"/>
          <p:nvPr/>
        </p:nvSpPr>
        <p:spPr>
          <a:xfrm>
            <a:off x="2993207" y="192981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C2BBD8BB-7C23-50D2-E76D-FE352AF56DBB}"/>
              </a:ext>
            </a:extLst>
          </p:cNvPr>
          <p:cNvSpPr txBox="1"/>
          <p:nvPr/>
        </p:nvSpPr>
        <p:spPr>
          <a:xfrm>
            <a:off x="3667698" y="2886401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E206CF8-0BF5-EECD-7AD4-80D51A9F3B2B}"/>
              </a:ext>
            </a:extLst>
          </p:cNvPr>
          <p:cNvSpPr txBox="1"/>
          <p:nvPr/>
        </p:nvSpPr>
        <p:spPr>
          <a:xfrm>
            <a:off x="3670698" y="213855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A0D5D77C-3961-982E-F615-D32C139F3052}"/>
              </a:ext>
            </a:extLst>
          </p:cNvPr>
          <p:cNvSpPr txBox="1"/>
          <p:nvPr/>
        </p:nvSpPr>
        <p:spPr>
          <a:xfrm>
            <a:off x="3328688" y="2822585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8087FC4-4D08-C0F4-ABFB-936CBA921BD0}"/>
              </a:ext>
            </a:extLst>
          </p:cNvPr>
          <p:cNvSpPr txBox="1"/>
          <p:nvPr/>
        </p:nvSpPr>
        <p:spPr>
          <a:xfrm>
            <a:off x="3331688" y="2074741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78125346-F8C3-DA44-5DD5-DD149CBF02FC}"/>
              </a:ext>
            </a:extLst>
          </p:cNvPr>
          <p:cNvSpPr txBox="1"/>
          <p:nvPr/>
        </p:nvSpPr>
        <p:spPr>
          <a:xfrm>
            <a:off x="4056709" y="2720839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5F93799F-130F-CBD5-B85B-E7C597EE7FBF}"/>
              </a:ext>
            </a:extLst>
          </p:cNvPr>
          <p:cNvSpPr txBox="1"/>
          <p:nvPr/>
        </p:nvSpPr>
        <p:spPr>
          <a:xfrm>
            <a:off x="4063525" y="209353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4C0A6B5B-F72D-FA1E-A5A1-C5160A716DFF}"/>
              </a:ext>
            </a:extLst>
          </p:cNvPr>
          <p:cNvSpPr txBox="1"/>
          <p:nvPr/>
        </p:nvSpPr>
        <p:spPr>
          <a:xfrm>
            <a:off x="4455729" y="275277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B371C2F6-2647-672B-EB71-27EBF284E38B}"/>
              </a:ext>
            </a:extLst>
          </p:cNvPr>
          <p:cNvSpPr txBox="1"/>
          <p:nvPr/>
        </p:nvSpPr>
        <p:spPr>
          <a:xfrm>
            <a:off x="4447309" y="2324251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A073B86-3A42-BAFB-97BB-8326238FBBEB}"/>
              </a:ext>
            </a:extLst>
          </p:cNvPr>
          <p:cNvSpPr txBox="1"/>
          <p:nvPr/>
        </p:nvSpPr>
        <p:spPr>
          <a:xfrm>
            <a:off x="4455541" y="1800153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69621E4-0815-9E5E-7C1C-EA188F1999C3}"/>
              </a:ext>
            </a:extLst>
          </p:cNvPr>
          <p:cNvSpPr txBox="1"/>
          <p:nvPr/>
        </p:nvSpPr>
        <p:spPr>
          <a:xfrm>
            <a:off x="4821539" y="2914885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75E5632A-5194-520B-7BFA-827B9C03BBA0}"/>
              </a:ext>
            </a:extLst>
          </p:cNvPr>
          <p:cNvSpPr txBox="1"/>
          <p:nvPr/>
        </p:nvSpPr>
        <p:spPr>
          <a:xfrm>
            <a:off x="4820608" y="242315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23F68F86-A517-BF63-0AC4-E0F60575714E}"/>
              </a:ext>
            </a:extLst>
          </p:cNvPr>
          <p:cNvSpPr txBox="1"/>
          <p:nvPr/>
        </p:nvSpPr>
        <p:spPr>
          <a:xfrm>
            <a:off x="4821364" y="1758831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4F152B31-0240-BEE0-DAB7-9FE15556ED24}"/>
              </a:ext>
            </a:extLst>
          </p:cNvPr>
          <p:cNvSpPr txBox="1"/>
          <p:nvPr/>
        </p:nvSpPr>
        <p:spPr>
          <a:xfrm>
            <a:off x="5202756" y="2921645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2EDEF07-4602-3DD7-6116-8B31D455E6EC}"/>
              </a:ext>
            </a:extLst>
          </p:cNvPr>
          <p:cNvSpPr txBox="1"/>
          <p:nvPr/>
        </p:nvSpPr>
        <p:spPr>
          <a:xfrm>
            <a:off x="5192547" y="2454013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4539D577-6FFA-F8DD-40E8-C86A36D0BFA6}"/>
              </a:ext>
            </a:extLst>
          </p:cNvPr>
          <p:cNvSpPr txBox="1"/>
          <p:nvPr/>
        </p:nvSpPr>
        <p:spPr>
          <a:xfrm>
            <a:off x="5202581" y="1814752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6ACF3870-2869-98DF-9A18-42352FB0C009}"/>
              </a:ext>
            </a:extLst>
          </p:cNvPr>
          <p:cNvSpPr txBox="1"/>
          <p:nvPr/>
        </p:nvSpPr>
        <p:spPr>
          <a:xfrm>
            <a:off x="5591767" y="259042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8FCED8E9-F9D7-C8AC-3D9C-A7BA268D0088}"/>
              </a:ext>
            </a:extLst>
          </p:cNvPr>
          <p:cNvSpPr txBox="1"/>
          <p:nvPr/>
        </p:nvSpPr>
        <p:spPr>
          <a:xfrm>
            <a:off x="5592887" y="1891260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0B186E3C-2CA2-63B5-3BCB-DDD1079C928B}"/>
              </a:ext>
            </a:extLst>
          </p:cNvPr>
          <p:cNvSpPr txBox="1"/>
          <p:nvPr/>
        </p:nvSpPr>
        <p:spPr>
          <a:xfrm>
            <a:off x="5942349" y="2775522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90E25ECB-D761-9F44-FF90-20D59B9CD8A3}"/>
              </a:ext>
            </a:extLst>
          </p:cNvPr>
          <p:cNvSpPr txBox="1"/>
          <p:nvPr/>
        </p:nvSpPr>
        <p:spPr>
          <a:xfrm>
            <a:off x="5947493" y="206455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8B9E56DF-A18A-726B-D6E5-362600725AA0}"/>
              </a:ext>
            </a:extLst>
          </p:cNvPr>
          <p:cNvSpPr txBox="1"/>
          <p:nvPr/>
        </p:nvSpPr>
        <p:spPr>
          <a:xfrm>
            <a:off x="6270903" y="2830513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0550BF9C-C312-23D9-F51D-F2B342404A81}"/>
              </a:ext>
            </a:extLst>
          </p:cNvPr>
          <p:cNvSpPr txBox="1"/>
          <p:nvPr/>
        </p:nvSpPr>
        <p:spPr>
          <a:xfrm>
            <a:off x="6273903" y="2108725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3E38A928-99E5-2E94-3923-9234FC267772}"/>
              </a:ext>
            </a:extLst>
          </p:cNvPr>
          <p:cNvSpPr txBox="1"/>
          <p:nvPr/>
        </p:nvSpPr>
        <p:spPr>
          <a:xfrm>
            <a:off x="6619977" y="236388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787A0544-91D7-5947-09E8-AEAB7DE78C9B}"/>
              </a:ext>
            </a:extLst>
          </p:cNvPr>
          <p:cNvSpPr txBox="1"/>
          <p:nvPr/>
        </p:nvSpPr>
        <p:spPr>
          <a:xfrm>
            <a:off x="6962922" y="2543006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D7E601FA-0182-88AE-540D-3D1FD10BD725}"/>
              </a:ext>
            </a:extLst>
          </p:cNvPr>
          <p:cNvSpPr txBox="1"/>
          <p:nvPr/>
        </p:nvSpPr>
        <p:spPr>
          <a:xfrm>
            <a:off x="6972864" y="184042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7CA3CA4-2B97-6854-25FE-844DA261492E}"/>
              </a:ext>
            </a:extLst>
          </p:cNvPr>
          <p:cNvSpPr txBox="1"/>
          <p:nvPr/>
        </p:nvSpPr>
        <p:spPr>
          <a:xfrm>
            <a:off x="7341030" y="2684710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2A92885-E390-993E-3E25-44BC375D6E7E}"/>
              </a:ext>
            </a:extLst>
          </p:cNvPr>
          <p:cNvSpPr txBox="1"/>
          <p:nvPr/>
        </p:nvSpPr>
        <p:spPr>
          <a:xfrm>
            <a:off x="7329282" y="2053306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F8EAAFD0-15E3-7AAF-AD14-C846EB720724}"/>
              </a:ext>
            </a:extLst>
          </p:cNvPr>
          <p:cNvSpPr txBox="1"/>
          <p:nvPr/>
        </p:nvSpPr>
        <p:spPr>
          <a:xfrm>
            <a:off x="7640190" y="267816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1C94E229-6BC1-1FA6-3DBD-430CBD1F8F96}"/>
              </a:ext>
            </a:extLst>
          </p:cNvPr>
          <p:cNvSpPr txBox="1"/>
          <p:nvPr/>
        </p:nvSpPr>
        <p:spPr>
          <a:xfrm>
            <a:off x="7639484" y="217858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8EEBEDE6-2218-1A7D-5D71-800C6CF3D21F}"/>
              </a:ext>
            </a:extLst>
          </p:cNvPr>
          <p:cNvSpPr txBox="1"/>
          <p:nvPr/>
        </p:nvSpPr>
        <p:spPr>
          <a:xfrm>
            <a:off x="7947944" y="288994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64F89747-0F2F-738C-7D91-2BB29605AB4C}"/>
              </a:ext>
            </a:extLst>
          </p:cNvPr>
          <p:cNvSpPr txBox="1"/>
          <p:nvPr/>
        </p:nvSpPr>
        <p:spPr>
          <a:xfrm>
            <a:off x="7947120" y="2326536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B9575EC2-B8F5-C2C6-38C4-94C2A3408310}"/>
              </a:ext>
            </a:extLst>
          </p:cNvPr>
          <p:cNvSpPr txBox="1"/>
          <p:nvPr/>
        </p:nvSpPr>
        <p:spPr>
          <a:xfrm>
            <a:off x="7947121" y="1719420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F54DFF92-7565-AEA3-C596-569E745E02F7}"/>
              </a:ext>
            </a:extLst>
          </p:cNvPr>
          <p:cNvSpPr txBox="1"/>
          <p:nvPr/>
        </p:nvSpPr>
        <p:spPr>
          <a:xfrm>
            <a:off x="8290466" y="283906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92D02D5F-6430-5EBD-738B-4C224CD53D58}"/>
              </a:ext>
            </a:extLst>
          </p:cNvPr>
          <p:cNvSpPr txBox="1"/>
          <p:nvPr/>
        </p:nvSpPr>
        <p:spPr>
          <a:xfrm>
            <a:off x="8289642" y="2368569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6461F7D9-BBBE-58D7-B81B-4AC5B7FBC95E}"/>
              </a:ext>
            </a:extLst>
          </p:cNvPr>
          <p:cNvSpPr txBox="1"/>
          <p:nvPr/>
        </p:nvSpPr>
        <p:spPr>
          <a:xfrm>
            <a:off x="8289643" y="1786525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D10F7A99-5EE1-4EB7-146F-5BBC762260F9}"/>
              </a:ext>
            </a:extLst>
          </p:cNvPr>
          <p:cNvSpPr txBox="1"/>
          <p:nvPr/>
        </p:nvSpPr>
        <p:spPr>
          <a:xfrm>
            <a:off x="8692869" y="293672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339E51F1-C58A-4167-E2FD-1DCDF4172D6C}"/>
              </a:ext>
            </a:extLst>
          </p:cNvPr>
          <p:cNvSpPr txBox="1"/>
          <p:nvPr/>
        </p:nvSpPr>
        <p:spPr>
          <a:xfrm>
            <a:off x="8692045" y="2503345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7C84C29E-00F3-09FA-38FE-2CA36A0CC42B}"/>
              </a:ext>
            </a:extLst>
          </p:cNvPr>
          <p:cNvSpPr txBox="1"/>
          <p:nvPr/>
        </p:nvSpPr>
        <p:spPr>
          <a:xfrm>
            <a:off x="8692046" y="1823226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4A83ACF-D744-5DEE-2193-07C530AAD1C8}"/>
              </a:ext>
            </a:extLst>
          </p:cNvPr>
          <p:cNvSpPr txBox="1"/>
          <p:nvPr/>
        </p:nvSpPr>
        <p:spPr>
          <a:xfrm>
            <a:off x="183205" y="547070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C016B129-BFCD-5094-27A3-69417382BE6D}"/>
              </a:ext>
            </a:extLst>
          </p:cNvPr>
          <p:cNvSpPr txBox="1"/>
          <p:nvPr/>
        </p:nvSpPr>
        <p:spPr>
          <a:xfrm>
            <a:off x="181233" y="4790249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D67657AB-DADC-1C9D-2B9A-9DE5488FD275}"/>
              </a:ext>
            </a:extLst>
          </p:cNvPr>
          <p:cNvSpPr txBox="1"/>
          <p:nvPr/>
        </p:nvSpPr>
        <p:spPr>
          <a:xfrm>
            <a:off x="1130554" y="554885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609D698D-1E0E-4295-AEEE-52F949F1A990}"/>
              </a:ext>
            </a:extLst>
          </p:cNvPr>
          <p:cNvSpPr txBox="1"/>
          <p:nvPr/>
        </p:nvSpPr>
        <p:spPr>
          <a:xfrm>
            <a:off x="484470" y="549096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1B4F245D-9585-76C9-A109-9EBBBC9EC48A}"/>
              </a:ext>
            </a:extLst>
          </p:cNvPr>
          <p:cNvSpPr txBox="1"/>
          <p:nvPr/>
        </p:nvSpPr>
        <p:spPr>
          <a:xfrm>
            <a:off x="489821" y="4835796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5AEFC1C1-FFF5-AC3E-401F-347826CB1A1C}"/>
              </a:ext>
            </a:extLst>
          </p:cNvPr>
          <p:cNvSpPr txBox="1"/>
          <p:nvPr/>
        </p:nvSpPr>
        <p:spPr>
          <a:xfrm>
            <a:off x="765687" y="5153733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2804BED-8DB1-9410-F748-86C2E03B3DF2}"/>
              </a:ext>
            </a:extLst>
          </p:cNvPr>
          <p:cNvSpPr txBox="1"/>
          <p:nvPr/>
        </p:nvSpPr>
        <p:spPr>
          <a:xfrm>
            <a:off x="1125387" y="5143989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DBAD9E89-AC12-89DA-756F-C320B1B05BE8}"/>
              </a:ext>
            </a:extLst>
          </p:cNvPr>
          <p:cNvSpPr txBox="1"/>
          <p:nvPr/>
        </p:nvSpPr>
        <p:spPr>
          <a:xfrm>
            <a:off x="1133551" y="455517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31E4D3C8-87F2-8F53-470C-45189A6F947B}"/>
              </a:ext>
            </a:extLst>
          </p:cNvPr>
          <p:cNvSpPr txBox="1"/>
          <p:nvPr/>
        </p:nvSpPr>
        <p:spPr>
          <a:xfrm>
            <a:off x="1524565" y="5260235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FB6B2D45-1C45-DBBC-8973-B45CF7767F0B}"/>
              </a:ext>
            </a:extLst>
          </p:cNvPr>
          <p:cNvSpPr txBox="1"/>
          <p:nvPr/>
        </p:nvSpPr>
        <p:spPr>
          <a:xfrm>
            <a:off x="1523885" y="4577652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BFA77E51-08B8-D36C-174B-A838B822E48E}"/>
              </a:ext>
            </a:extLst>
          </p:cNvPr>
          <p:cNvSpPr txBox="1"/>
          <p:nvPr/>
        </p:nvSpPr>
        <p:spPr>
          <a:xfrm>
            <a:off x="1867022" y="526906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3C023719-4A43-90A2-5A58-41605848D96B}"/>
              </a:ext>
            </a:extLst>
          </p:cNvPr>
          <p:cNvSpPr txBox="1"/>
          <p:nvPr/>
        </p:nvSpPr>
        <p:spPr>
          <a:xfrm>
            <a:off x="1874973" y="4547122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9F8F518-9830-2807-AA95-B7EC6C024F02}"/>
              </a:ext>
            </a:extLst>
          </p:cNvPr>
          <p:cNvSpPr txBox="1"/>
          <p:nvPr/>
        </p:nvSpPr>
        <p:spPr>
          <a:xfrm>
            <a:off x="2231270" y="5289743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1414324-0A90-28B6-B5A4-942EE34D231D}"/>
              </a:ext>
            </a:extLst>
          </p:cNvPr>
          <p:cNvSpPr txBox="1"/>
          <p:nvPr/>
        </p:nvSpPr>
        <p:spPr>
          <a:xfrm>
            <a:off x="2242596" y="462251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FB123687-F63F-D22B-98C7-FA2579127B73}"/>
              </a:ext>
            </a:extLst>
          </p:cNvPr>
          <p:cNvSpPr txBox="1"/>
          <p:nvPr/>
        </p:nvSpPr>
        <p:spPr>
          <a:xfrm>
            <a:off x="2567872" y="5332751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1E8FAE79-B65D-B8E7-A711-5ACBABAE983F}"/>
              </a:ext>
            </a:extLst>
          </p:cNvPr>
          <p:cNvSpPr txBox="1"/>
          <p:nvPr/>
        </p:nvSpPr>
        <p:spPr>
          <a:xfrm>
            <a:off x="2570674" y="464518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ABF8EF7-0F9D-2061-19DF-559C580D16DB}"/>
              </a:ext>
            </a:extLst>
          </p:cNvPr>
          <p:cNvSpPr txBox="1"/>
          <p:nvPr/>
        </p:nvSpPr>
        <p:spPr>
          <a:xfrm>
            <a:off x="2944033" y="5401203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10493F4-2A6E-F83D-4A4E-A0E3ED168F69}"/>
              </a:ext>
            </a:extLst>
          </p:cNvPr>
          <p:cNvSpPr txBox="1"/>
          <p:nvPr/>
        </p:nvSpPr>
        <p:spPr>
          <a:xfrm>
            <a:off x="2951438" y="470407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2E93F482-8619-AB48-9062-229358ED0FD2}"/>
              </a:ext>
            </a:extLst>
          </p:cNvPr>
          <p:cNvSpPr txBox="1"/>
          <p:nvPr/>
        </p:nvSpPr>
        <p:spPr>
          <a:xfrm>
            <a:off x="3651569" y="5518213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E420FE65-E4E3-DB18-1C1B-9148A36A27DE}"/>
              </a:ext>
            </a:extLst>
          </p:cNvPr>
          <p:cNvSpPr txBox="1"/>
          <p:nvPr/>
        </p:nvSpPr>
        <p:spPr>
          <a:xfrm>
            <a:off x="3654556" y="4864940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70F51F4A-244F-A533-088B-7157EAB2B5E1}"/>
              </a:ext>
            </a:extLst>
          </p:cNvPr>
          <p:cNvSpPr txBox="1"/>
          <p:nvPr/>
        </p:nvSpPr>
        <p:spPr>
          <a:xfrm>
            <a:off x="3298833" y="5505460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FBDEAC0F-3181-70CB-EEB0-7636A74A4AAC}"/>
              </a:ext>
            </a:extLst>
          </p:cNvPr>
          <p:cNvSpPr txBox="1"/>
          <p:nvPr/>
        </p:nvSpPr>
        <p:spPr>
          <a:xfrm>
            <a:off x="3293235" y="4823902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17DA5BE9-E6A6-16B6-A385-EC089C146B79}"/>
              </a:ext>
            </a:extLst>
          </p:cNvPr>
          <p:cNvSpPr txBox="1"/>
          <p:nvPr/>
        </p:nvSpPr>
        <p:spPr>
          <a:xfrm>
            <a:off x="4049448" y="5062216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29DAF0AC-C10E-C793-8901-E584ABB726B0}"/>
              </a:ext>
            </a:extLst>
          </p:cNvPr>
          <p:cNvSpPr txBox="1"/>
          <p:nvPr/>
        </p:nvSpPr>
        <p:spPr>
          <a:xfrm>
            <a:off x="4477239" y="546130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C13E2998-5037-C188-15C6-EF533154386B}"/>
              </a:ext>
            </a:extLst>
          </p:cNvPr>
          <p:cNvSpPr txBox="1"/>
          <p:nvPr/>
        </p:nvSpPr>
        <p:spPr>
          <a:xfrm>
            <a:off x="4477991" y="485230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436B62CB-D13F-20B9-4E17-3E22ED859890}"/>
              </a:ext>
            </a:extLst>
          </p:cNvPr>
          <p:cNvSpPr txBox="1"/>
          <p:nvPr/>
        </p:nvSpPr>
        <p:spPr>
          <a:xfrm>
            <a:off x="4837702" y="546786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8FABEE69-9A29-598E-4F46-7FB676FB0031}"/>
              </a:ext>
            </a:extLst>
          </p:cNvPr>
          <p:cNvSpPr txBox="1"/>
          <p:nvPr/>
        </p:nvSpPr>
        <p:spPr>
          <a:xfrm>
            <a:off x="4826180" y="4994695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34E6098-A46B-CBFE-1BB9-9D173BAEDFE5}"/>
              </a:ext>
            </a:extLst>
          </p:cNvPr>
          <p:cNvSpPr txBox="1"/>
          <p:nvPr/>
        </p:nvSpPr>
        <p:spPr>
          <a:xfrm>
            <a:off x="4831371" y="4566639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607C1D0A-1854-5132-2FEC-7F561861993C}"/>
              </a:ext>
            </a:extLst>
          </p:cNvPr>
          <p:cNvSpPr txBox="1"/>
          <p:nvPr/>
        </p:nvSpPr>
        <p:spPr>
          <a:xfrm>
            <a:off x="5192547" y="5214461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D7499600-BBCF-D9E8-36B4-AA2CC35DB3EE}"/>
              </a:ext>
            </a:extLst>
          </p:cNvPr>
          <p:cNvSpPr txBox="1"/>
          <p:nvPr/>
        </p:nvSpPr>
        <p:spPr>
          <a:xfrm>
            <a:off x="5211829" y="455879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20134D2-8074-D504-B728-CFC3BDC5C1CB}"/>
              </a:ext>
            </a:extLst>
          </p:cNvPr>
          <p:cNvSpPr txBox="1"/>
          <p:nvPr/>
        </p:nvSpPr>
        <p:spPr>
          <a:xfrm>
            <a:off x="5591767" y="528070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D852D50-7804-7696-6C26-5F6249E60DEA}"/>
              </a:ext>
            </a:extLst>
          </p:cNvPr>
          <p:cNvSpPr txBox="1"/>
          <p:nvPr/>
        </p:nvSpPr>
        <p:spPr>
          <a:xfrm>
            <a:off x="5594402" y="4596309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E03355FD-3C32-6777-6048-E4A2C45B2EEF}"/>
              </a:ext>
            </a:extLst>
          </p:cNvPr>
          <p:cNvSpPr txBox="1"/>
          <p:nvPr/>
        </p:nvSpPr>
        <p:spPr>
          <a:xfrm>
            <a:off x="5924485" y="537674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E5CD8677-2A03-9679-73BE-8ED402640EED}"/>
              </a:ext>
            </a:extLst>
          </p:cNvPr>
          <p:cNvSpPr txBox="1"/>
          <p:nvPr/>
        </p:nvSpPr>
        <p:spPr>
          <a:xfrm>
            <a:off x="5934978" y="4691952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98FEBD57-FCB6-7B64-EE25-227C4A4710C9}"/>
              </a:ext>
            </a:extLst>
          </p:cNvPr>
          <p:cNvSpPr txBox="1"/>
          <p:nvPr/>
        </p:nvSpPr>
        <p:spPr>
          <a:xfrm>
            <a:off x="6307990" y="5485440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980159BC-B841-428B-A10F-DBED8AB0D742}"/>
              </a:ext>
            </a:extLst>
          </p:cNvPr>
          <p:cNvSpPr txBox="1"/>
          <p:nvPr/>
        </p:nvSpPr>
        <p:spPr>
          <a:xfrm>
            <a:off x="6289366" y="4862706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F80F3EE5-87E7-472F-A0E3-456119E72441}"/>
              </a:ext>
            </a:extLst>
          </p:cNvPr>
          <p:cNvSpPr txBox="1"/>
          <p:nvPr/>
        </p:nvSpPr>
        <p:spPr>
          <a:xfrm>
            <a:off x="6964416" y="522828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9DD5CC38-2179-52E3-12F9-1CDA94853316}"/>
              </a:ext>
            </a:extLst>
          </p:cNvPr>
          <p:cNvSpPr txBox="1"/>
          <p:nvPr/>
        </p:nvSpPr>
        <p:spPr>
          <a:xfrm>
            <a:off x="6971188" y="4640647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5EBEA29-EE8E-B366-C811-8399C1EF85A3}"/>
              </a:ext>
            </a:extLst>
          </p:cNvPr>
          <p:cNvSpPr txBox="1"/>
          <p:nvPr/>
        </p:nvSpPr>
        <p:spPr>
          <a:xfrm>
            <a:off x="7351298" y="545409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59480687-7EC9-5868-F151-6E868705C308}"/>
              </a:ext>
            </a:extLst>
          </p:cNvPr>
          <p:cNvSpPr txBox="1"/>
          <p:nvPr/>
        </p:nvSpPr>
        <p:spPr>
          <a:xfrm>
            <a:off x="7353761" y="4864006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B076DED1-4869-8C41-28F3-B30CECBA79B9}"/>
              </a:ext>
            </a:extLst>
          </p:cNvPr>
          <p:cNvSpPr txBox="1"/>
          <p:nvPr/>
        </p:nvSpPr>
        <p:spPr>
          <a:xfrm>
            <a:off x="7678407" y="541032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CEF9DE44-1D23-0B56-9EA4-79706BAC33BB}"/>
              </a:ext>
            </a:extLst>
          </p:cNvPr>
          <p:cNvSpPr txBox="1"/>
          <p:nvPr/>
        </p:nvSpPr>
        <p:spPr>
          <a:xfrm>
            <a:off x="7681286" y="5044531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16CC027B-A119-3E55-485A-5765A97F3564}"/>
              </a:ext>
            </a:extLst>
          </p:cNvPr>
          <p:cNvSpPr txBox="1"/>
          <p:nvPr/>
        </p:nvSpPr>
        <p:spPr>
          <a:xfrm>
            <a:off x="7675883" y="4563941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2EAD662A-1426-79B7-04F7-25805195A1D6}"/>
              </a:ext>
            </a:extLst>
          </p:cNvPr>
          <p:cNvSpPr txBox="1"/>
          <p:nvPr/>
        </p:nvSpPr>
        <p:spPr>
          <a:xfrm>
            <a:off x="7979359" y="516932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756F6F01-5E85-1615-ECEE-7FF52458156C}"/>
              </a:ext>
            </a:extLst>
          </p:cNvPr>
          <p:cNvSpPr txBox="1"/>
          <p:nvPr/>
        </p:nvSpPr>
        <p:spPr>
          <a:xfrm>
            <a:off x="7981275" y="453516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1BD18CCF-FAFA-BE24-F45B-8C048EC73931}"/>
              </a:ext>
            </a:extLst>
          </p:cNvPr>
          <p:cNvSpPr txBox="1"/>
          <p:nvPr/>
        </p:nvSpPr>
        <p:spPr>
          <a:xfrm>
            <a:off x="8305693" y="5548235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+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245618B4-23C2-BF5D-E464-06C01F6D86A5}"/>
              </a:ext>
            </a:extLst>
          </p:cNvPr>
          <p:cNvSpPr txBox="1"/>
          <p:nvPr/>
        </p:nvSpPr>
        <p:spPr>
          <a:xfrm>
            <a:off x="8297729" y="5153103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2F369B97-0CF2-2AE0-A19A-3282E254978A}"/>
              </a:ext>
            </a:extLst>
          </p:cNvPr>
          <p:cNvSpPr txBox="1"/>
          <p:nvPr/>
        </p:nvSpPr>
        <p:spPr>
          <a:xfrm>
            <a:off x="8305694" y="4548936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6182BB56-281D-70B5-9746-B83125DAE82C}"/>
              </a:ext>
            </a:extLst>
          </p:cNvPr>
          <p:cNvSpPr txBox="1"/>
          <p:nvPr/>
        </p:nvSpPr>
        <p:spPr>
          <a:xfrm>
            <a:off x="8674872" y="5357823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6CA7A9D1-F7DE-4603-AB54-B686CB9C5857}"/>
              </a:ext>
            </a:extLst>
          </p:cNvPr>
          <p:cNvSpPr txBox="1"/>
          <p:nvPr/>
        </p:nvSpPr>
        <p:spPr>
          <a:xfrm>
            <a:off x="8665081" y="4645184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F2E9E3EC-B51E-E6BA-0185-9D3EF735A55F}"/>
              </a:ext>
            </a:extLst>
          </p:cNvPr>
          <p:cNvSpPr txBox="1"/>
          <p:nvPr/>
        </p:nvSpPr>
        <p:spPr>
          <a:xfrm>
            <a:off x="6652641" y="550590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0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EDE66658-081F-5E26-47A8-4317D04AA8E3}"/>
              </a:ext>
            </a:extLst>
          </p:cNvPr>
          <p:cNvSpPr txBox="1"/>
          <p:nvPr/>
        </p:nvSpPr>
        <p:spPr>
          <a:xfrm>
            <a:off x="6651023" y="4846518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003D0-3074-DB60-7723-F103CD8BE360}"/>
              </a:ext>
            </a:extLst>
          </p:cNvPr>
          <p:cNvSpPr txBox="1"/>
          <p:nvPr/>
        </p:nvSpPr>
        <p:spPr>
          <a:xfrm>
            <a:off x="7628117" y="1772533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sp>
        <p:nvSpPr>
          <p:cNvPr id="6" name="文本框 2">
            <a:extLst>
              <a:ext uri="{FF2B5EF4-FFF2-40B4-BE49-F238E27FC236}">
                <a16:creationId xmlns:a16="http://schemas.microsoft.com/office/drawing/2014/main" id="{E1D9B2CA-7DA0-FFE4-5E62-3D012C6A3238}"/>
              </a:ext>
            </a:extLst>
          </p:cNvPr>
          <p:cNvSpPr txBox="1"/>
          <p:nvPr/>
        </p:nvSpPr>
        <p:spPr>
          <a:xfrm>
            <a:off x="0" y="0"/>
            <a:ext cx="6861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Defect charge transition levels 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000106-2CCA-6023-4E11-66E6BA26499F}"/>
              </a:ext>
            </a:extLst>
          </p:cNvPr>
          <p:cNvSpPr txBox="1"/>
          <p:nvPr/>
        </p:nvSpPr>
        <p:spPr>
          <a:xfrm>
            <a:off x="3989194" y="1022469"/>
            <a:ext cx="1263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ML MoS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286DA-E32B-D05A-B4BC-B5404767F192}"/>
              </a:ext>
            </a:extLst>
          </p:cNvPr>
          <p:cNvSpPr txBox="1"/>
          <p:nvPr/>
        </p:nvSpPr>
        <p:spPr>
          <a:xfrm>
            <a:off x="4002793" y="3764587"/>
            <a:ext cx="1307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ML WSe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8308D5C-F079-92B6-6258-F10148807074}"/>
                  </a:ext>
                </a:extLst>
              </p:cNvPr>
              <p:cNvSpPr txBox="1"/>
              <p:nvPr/>
            </p:nvSpPr>
            <p:spPr>
              <a:xfrm>
                <a:off x="2492" y="474985"/>
                <a:ext cx="5307456" cy="571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SG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en-SG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</m:e>
                    </m:d>
                    <m:r>
                      <a:rPr lang="en-SG" sz="1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SG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SG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SG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SG" sz="1400" i="1">
                                    <a:latin typeface="Cambria Math" panose="02040503050406030204" pitchFamily="18" charset="0"/>
                                  </a:rPr>
                                  <m:t>𝑇𝑀</m:t>
                                </m:r>
                              </m:e>
                              <m:sup>
                                <m:r>
                                  <a:rPr lang="en-SG" sz="1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SG" sz="1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SG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SG" sz="14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SG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SG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SG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SG" sz="1400" i="1">
                                    <a:latin typeface="Cambria Math" panose="02040503050406030204" pitchFamily="18" charset="0"/>
                                  </a:rPr>
                                  <m:t>𝑇𝑀</m:t>
                                </m:r>
                              </m:e>
                              <m:sup>
                                <m:r>
                                  <a:rPr lang="en-SG" sz="1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</m:e>
                        </m:d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SG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SG" sz="1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SG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sz="1400" i="1">
                            <a:latin typeface="Cambria Math" panose="02040503050406030204" pitchFamily="18" charset="0"/>
                          </a:rPr>
                          <m:t>VBM</m:t>
                        </m:r>
                      </m:sub>
                    </m:sSub>
                  </m:oMath>
                </a14:m>
                <a:r>
                  <a:rPr lang="en-SG" sz="1400" i="1" dirty="0"/>
                  <a:t> </a:t>
                </a:r>
                <a:r>
                  <a:rPr lang="en-SG" sz="16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𝛥</m:t>
                        </m:r>
                      </m:e>
                      <m:sub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SG" sz="1400" dirty="0"/>
                  <a:t> represents the charge-dependent finite size FNV correction.</a:t>
                </a:r>
                <a:endParaRPr lang="en-SG" sz="1400" i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8308D5C-F079-92B6-6258-F10148807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" y="474985"/>
                <a:ext cx="5307456" cy="571823"/>
              </a:xfrm>
              <a:prstGeom prst="rect">
                <a:avLst/>
              </a:prstGeom>
              <a:blipFill>
                <a:blip r:embed="rId2"/>
                <a:stretch>
                  <a:fillRect t="-47872" b="-3936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连接符 10">
            <a:extLst>
              <a:ext uri="{FF2B5EF4-FFF2-40B4-BE49-F238E27FC236}">
                <a16:creationId xmlns:a16="http://schemas.microsoft.com/office/drawing/2014/main" id="{63152C26-B37D-5415-3A68-F04436C3DCC9}"/>
              </a:ext>
            </a:extLst>
          </p:cNvPr>
          <p:cNvCxnSpPr>
            <a:cxnSpLocks/>
          </p:cNvCxnSpPr>
          <p:nvPr/>
        </p:nvCxnSpPr>
        <p:spPr>
          <a:xfrm>
            <a:off x="763138" y="1977864"/>
            <a:ext cx="270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36">
            <a:extLst>
              <a:ext uri="{FF2B5EF4-FFF2-40B4-BE49-F238E27FC236}">
                <a16:creationId xmlns:a16="http://schemas.microsoft.com/office/drawing/2014/main" id="{BD6E0229-982B-CE03-B38B-5089355EE243}"/>
              </a:ext>
            </a:extLst>
          </p:cNvPr>
          <p:cNvCxnSpPr>
            <a:cxnSpLocks/>
          </p:cNvCxnSpPr>
          <p:nvPr/>
        </p:nvCxnSpPr>
        <p:spPr>
          <a:xfrm>
            <a:off x="1148174" y="2902072"/>
            <a:ext cx="270770" cy="0"/>
          </a:xfrm>
          <a:prstGeom prst="line">
            <a:avLst/>
          </a:prstGeom>
          <a:ln w="38100">
            <a:solidFill>
              <a:srgbClr val="CC33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10">
            <a:extLst>
              <a:ext uri="{FF2B5EF4-FFF2-40B4-BE49-F238E27FC236}">
                <a16:creationId xmlns:a16="http://schemas.microsoft.com/office/drawing/2014/main" id="{CA69A9A5-48EF-61A0-8CA8-0AE2C0EAFE31}"/>
              </a:ext>
            </a:extLst>
          </p:cNvPr>
          <p:cNvCxnSpPr>
            <a:cxnSpLocks/>
          </p:cNvCxnSpPr>
          <p:nvPr/>
        </p:nvCxnSpPr>
        <p:spPr>
          <a:xfrm>
            <a:off x="1139472" y="2130264"/>
            <a:ext cx="270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A8EA609-54C1-60E5-B39C-CF54ADF865FA}"/>
              </a:ext>
            </a:extLst>
          </p:cNvPr>
          <p:cNvSpPr txBox="1"/>
          <p:nvPr/>
        </p:nvSpPr>
        <p:spPr>
          <a:xfrm>
            <a:off x="769177" y="1703859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  <p:cxnSp>
        <p:nvCxnSpPr>
          <p:cNvPr id="58" name="直接连接符 10">
            <a:extLst>
              <a:ext uri="{FF2B5EF4-FFF2-40B4-BE49-F238E27FC236}">
                <a16:creationId xmlns:a16="http://schemas.microsoft.com/office/drawing/2014/main" id="{107221CF-B654-7298-E55F-A856132B0830}"/>
              </a:ext>
            </a:extLst>
          </p:cNvPr>
          <p:cNvCxnSpPr>
            <a:cxnSpLocks/>
          </p:cNvCxnSpPr>
          <p:nvPr/>
        </p:nvCxnSpPr>
        <p:spPr>
          <a:xfrm>
            <a:off x="1540404" y="2292381"/>
            <a:ext cx="270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36">
            <a:extLst>
              <a:ext uri="{FF2B5EF4-FFF2-40B4-BE49-F238E27FC236}">
                <a16:creationId xmlns:a16="http://schemas.microsoft.com/office/drawing/2014/main" id="{59570DCD-F626-B821-7040-9E0EEB799C6C}"/>
              </a:ext>
            </a:extLst>
          </p:cNvPr>
          <p:cNvCxnSpPr>
            <a:cxnSpLocks/>
          </p:cNvCxnSpPr>
          <p:nvPr/>
        </p:nvCxnSpPr>
        <p:spPr>
          <a:xfrm>
            <a:off x="1540404" y="3075227"/>
            <a:ext cx="270770" cy="0"/>
          </a:xfrm>
          <a:prstGeom prst="line">
            <a:avLst/>
          </a:prstGeom>
          <a:ln w="38100">
            <a:solidFill>
              <a:srgbClr val="CC33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36">
            <a:extLst>
              <a:ext uri="{FF2B5EF4-FFF2-40B4-BE49-F238E27FC236}">
                <a16:creationId xmlns:a16="http://schemas.microsoft.com/office/drawing/2014/main" id="{24B15F15-D515-C796-2F29-E73AE67B3981}"/>
              </a:ext>
            </a:extLst>
          </p:cNvPr>
          <p:cNvCxnSpPr>
            <a:cxnSpLocks/>
          </p:cNvCxnSpPr>
          <p:nvPr/>
        </p:nvCxnSpPr>
        <p:spPr>
          <a:xfrm>
            <a:off x="1885844" y="3075227"/>
            <a:ext cx="270770" cy="0"/>
          </a:xfrm>
          <a:prstGeom prst="line">
            <a:avLst/>
          </a:prstGeom>
          <a:ln w="38100">
            <a:solidFill>
              <a:srgbClr val="CC33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10">
            <a:extLst>
              <a:ext uri="{FF2B5EF4-FFF2-40B4-BE49-F238E27FC236}">
                <a16:creationId xmlns:a16="http://schemas.microsoft.com/office/drawing/2014/main" id="{5EF7AFC2-D324-1279-5C6A-22D91F1D8914}"/>
              </a:ext>
            </a:extLst>
          </p:cNvPr>
          <p:cNvCxnSpPr>
            <a:cxnSpLocks/>
          </p:cNvCxnSpPr>
          <p:nvPr/>
        </p:nvCxnSpPr>
        <p:spPr>
          <a:xfrm>
            <a:off x="1875684" y="2129045"/>
            <a:ext cx="270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10">
            <a:extLst>
              <a:ext uri="{FF2B5EF4-FFF2-40B4-BE49-F238E27FC236}">
                <a16:creationId xmlns:a16="http://schemas.microsoft.com/office/drawing/2014/main" id="{C98682EB-DEA5-057B-420A-F3E56653799D}"/>
              </a:ext>
            </a:extLst>
          </p:cNvPr>
          <p:cNvCxnSpPr>
            <a:cxnSpLocks/>
          </p:cNvCxnSpPr>
          <p:nvPr/>
        </p:nvCxnSpPr>
        <p:spPr>
          <a:xfrm>
            <a:off x="772936" y="4869291"/>
            <a:ext cx="270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36">
            <a:extLst>
              <a:ext uri="{FF2B5EF4-FFF2-40B4-BE49-F238E27FC236}">
                <a16:creationId xmlns:a16="http://schemas.microsoft.com/office/drawing/2014/main" id="{3BC89728-457D-E642-EBCF-53F16CB5ED66}"/>
              </a:ext>
            </a:extLst>
          </p:cNvPr>
          <p:cNvCxnSpPr>
            <a:cxnSpLocks/>
          </p:cNvCxnSpPr>
          <p:nvPr/>
        </p:nvCxnSpPr>
        <p:spPr>
          <a:xfrm>
            <a:off x="1121504" y="5634822"/>
            <a:ext cx="270770" cy="0"/>
          </a:xfrm>
          <a:prstGeom prst="line">
            <a:avLst/>
          </a:prstGeom>
          <a:ln w="38100">
            <a:solidFill>
              <a:srgbClr val="CC33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10">
            <a:extLst>
              <a:ext uri="{FF2B5EF4-FFF2-40B4-BE49-F238E27FC236}">
                <a16:creationId xmlns:a16="http://schemas.microsoft.com/office/drawing/2014/main" id="{8CF2671B-882A-71AF-7171-4B276C1B9166}"/>
              </a:ext>
            </a:extLst>
          </p:cNvPr>
          <p:cNvCxnSpPr>
            <a:cxnSpLocks/>
          </p:cNvCxnSpPr>
          <p:nvPr/>
        </p:nvCxnSpPr>
        <p:spPr>
          <a:xfrm>
            <a:off x="1130554" y="5020219"/>
            <a:ext cx="270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10">
            <a:extLst>
              <a:ext uri="{FF2B5EF4-FFF2-40B4-BE49-F238E27FC236}">
                <a16:creationId xmlns:a16="http://schemas.microsoft.com/office/drawing/2014/main" id="{110E2C9C-11B6-E8A4-6A64-4BBBC585FA89}"/>
              </a:ext>
            </a:extLst>
          </p:cNvPr>
          <p:cNvCxnSpPr>
            <a:cxnSpLocks/>
          </p:cNvCxnSpPr>
          <p:nvPr/>
        </p:nvCxnSpPr>
        <p:spPr>
          <a:xfrm>
            <a:off x="1524179" y="5119777"/>
            <a:ext cx="270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36">
            <a:extLst>
              <a:ext uri="{FF2B5EF4-FFF2-40B4-BE49-F238E27FC236}">
                <a16:creationId xmlns:a16="http://schemas.microsoft.com/office/drawing/2014/main" id="{0FEE3AA6-5367-CE86-3E4F-914F532111A8}"/>
              </a:ext>
            </a:extLst>
          </p:cNvPr>
          <p:cNvCxnSpPr>
            <a:cxnSpLocks/>
          </p:cNvCxnSpPr>
          <p:nvPr/>
        </p:nvCxnSpPr>
        <p:spPr>
          <a:xfrm>
            <a:off x="1524179" y="5824840"/>
            <a:ext cx="270770" cy="0"/>
          </a:xfrm>
          <a:prstGeom prst="line">
            <a:avLst/>
          </a:prstGeom>
          <a:ln w="38100">
            <a:solidFill>
              <a:srgbClr val="CC33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36">
            <a:extLst>
              <a:ext uri="{FF2B5EF4-FFF2-40B4-BE49-F238E27FC236}">
                <a16:creationId xmlns:a16="http://schemas.microsoft.com/office/drawing/2014/main" id="{63A565A8-4A1E-3F69-B850-0B79346539B3}"/>
              </a:ext>
            </a:extLst>
          </p:cNvPr>
          <p:cNvCxnSpPr>
            <a:cxnSpLocks/>
          </p:cNvCxnSpPr>
          <p:nvPr/>
        </p:nvCxnSpPr>
        <p:spPr>
          <a:xfrm>
            <a:off x="1867022" y="5824840"/>
            <a:ext cx="270770" cy="0"/>
          </a:xfrm>
          <a:prstGeom prst="line">
            <a:avLst/>
          </a:prstGeom>
          <a:ln w="38100">
            <a:solidFill>
              <a:srgbClr val="CC33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42">
            <a:extLst>
              <a:ext uri="{FF2B5EF4-FFF2-40B4-BE49-F238E27FC236}">
                <a16:creationId xmlns:a16="http://schemas.microsoft.com/office/drawing/2014/main" id="{3A1CDF25-D468-8C63-4C9E-9B44CF8EC6D5}"/>
              </a:ext>
            </a:extLst>
          </p:cNvPr>
          <p:cNvSpPr txBox="1"/>
          <p:nvPr/>
        </p:nvSpPr>
        <p:spPr>
          <a:xfrm>
            <a:off x="7255402" y="766146"/>
            <a:ext cx="1876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Solid (PBE)</a:t>
            </a:r>
          </a:p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Dashed (PBE+U, 3 eV)</a:t>
            </a:r>
            <a:endParaRPr lang="zh-CN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6718534-ECE8-9E82-E662-AFEB463F59B5}"/>
              </a:ext>
            </a:extLst>
          </p:cNvPr>
          <p:cNvSpPr txBox="1"/>
          <p:nvPr/>
        </p:nvSpPr>
        <p:spPr>
          <a:xfrm>
            <a:off x="5422074" y="864041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b="1" dirty="0"/>
              <a:t>Short line: </a:t>
            </a:r>
          </a:p>
        </p:txBody>
      </p:sp>
      <p:cxnSp>
        <p:nvCxnSpPr>
          <p:cNvPr id="71" name="直接连接符 10">
            <a:extLst>
              <a:ext uri="{FF2B5EF4-FFF2-40B4-BE49-F238E27FC236}">
                <a16:creationId xmlns:a16="http://schemas.microsoft.com/office/drawing/2014/main" id="{0D334E1C-DAFE-58CA-82BA-BF18EC64BB93}"/>
              </a:ext>
            </a:extLst>
          </p:cNvPr>
          <p:cNvCxnSpPr>
            <a:cxnSpLocks/>
          </p:cNvCxnSpPr>
          <p:nvPr/>
        </p:nvCxnSpPr>
        <p:spPr>
          <a:xfrm>
            <a:off x="473706" y="2663875"/>
            <a:ext cx="270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10">
            <a:extLst>
              <a:ext uri="{FF2B5EF4-FFF2-40B4-BE49-F238E27FC236}">
                <a16:creationId xmlns:a16="http://schemas.microsoft.com/office/drawing/2014/main" id="{CB34BA55-A98B-DD29-F8A3-FFE6E10ED6CE}"/>
              </a:ext>
            </a:extLst>
          </p:cNvPr>
          <p:cNvCxnSpPr>
            <a:cxnSpLocks/>
          </p:cNvCxnSpPr>
          <p:nvPr/>
        </p:nvCxnSpPr>
        <p:spPr>
          <a:xfrm>
            <a:off x="466158" y="5404532"/>
            <a:ext cx="270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FF9D061-FFB3-9EC2-6294-D9F21ADD7106}"/>
              </a:ext>
            </a:extLst>
          </p:cNvPr>
          <p:cNvSpPr txBox="1"/>
          <p:nvPr/>
        </p:nvSpPr>
        <p:spPr>
          <a:xfrm>
            <a:off x="763605" y="4522581"/>
            <a:ext cx="21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113276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02FF5B-36B8-1E7D-3309-A51A9AF2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CF356-65A4-4ACF-82B0-E5ED355DD69B}" type="slidenum">
              <a:rPr lang="en-SG" smtClean="0"/>
              <a:t>9</a:t>
            </a:fld>
            <a:endParaRPr lang="en-SG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F96BA7-DEF0-7631-E30F-89312ADAD719}"/>
              </a:ext>
            </a:extLst>
          </p:cNvPr>
          <p:cNvSpPr txBox="1"/>
          <p:nvPr/>
        </p:nvSpPr>
        <p:spPr>
          <a:xfrm>
            <a:off x="-31613" y="-20979"/>
            <a:ext cx="61885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2800" dirty="0"/>
              <a:t>Spin-triplet quantum defect candidates</a:t>
            </a:r>
            <a:endParaRPr lang="zh-CN" alt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AC2F59-1F5C-F2CC-C9E8-A73117FC6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78114"/>
              </p:ext>
            </p:extLst>
          </p:nvPr>
        </p:nvGraphicFramePr>
        <p:xfrm>
          <a:off x="4082760" y="1731310"/>
          <a:ext cx="4945225" cy="306362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1157">
                  <a:extLst>
                    <a:ext uri="{9D8B030D-6E8A-4147-A177-3AD203B41FA5}">
                      <a16:colId xmlns:a16="http://schemas.microsoft.com/office/drawing/2014/main" val="1714728746"/>
                    </a:ext>
                  </a:extLst>
                </a:gridCol>
                <a:gridCol w="1235094">
                  <a:extLst>
                    <a:ext uri="{9D8B030D-6E8A-4147-A177-3AD203B41FA5}">
                      <a16:colId xmlns:a16="http://schemas.microsoft.com/office/drawing/2014/main" val="348407515"/>
                    </a:ext>
                  </a:extLst>
                </a:gridCol>
                <a:gridCol w="932029">
                  <a:extLst>
                    <a:ext uri="{9D8B030D-6E8A-4147-A177-3AD203B41FA5}">
                      <a16:colId xmlns:a16="http://schemas.microsoft.com/office/drawing/2014/main" val="2802445581"/>
                    </a:ext>
                  </a:extLst>
                </a:gridCol>
                <a:gridCol w="1796945">
                  <a:extLst>
                    <a:ext uri="{9D8B030D-6E8A-4147-A177-3AD203B41FA5}">
                      <a16:colId xmlns:a16="http://schemas.microsoft.com/office/drawing/2014/main" val="3315088060"/>
                    </a:ext>
                  </a:extLst>
                </a:gridCol>
              </a:tblGrid>
              <a:tr h="2628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200" b="1" kern="1200" dirty="0">
                          <a:solidFill>
                            <a:srgbClr val="000000"/>
                          </a:solidFill>
                          <a:effectLst/>
                        </a:rPr>
                        <a:t>TM defect</a:t>
                      </a:r>
                      <a:endParaRPr lang="en-SG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000000"/>
                          </a:solidFill>
                          <a:effectLst/>
                        </a:rPr>
                        <a:t>Charge state</a:t>
                      </a:r>
                      <a:endParaRPr lang="en-SG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200" b="1" kern="1200" dirty="0">
                          <a:solidFill>
                            <a:srgbClr val="000000"/>
                          </a:solidFill>
                          <a:effectLst/>
                        </a:rPr>
                        <a:t>Symmetry</a:t>
                      </a:r>
                      <a:endParaRPr lang="en-SG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200" dirty="0">
                          <a:solidFill>
                            <a:srgbClr val="000000"/>
                          </a:solidFill>
                          <a:effectLst/>
                        </a:rPr>
                        <a:t>ΔE </a:t>
                      </a:r>
                      <a:r>
                        <a:rPr lang="en-SG" sz="1200" b="1" kern="120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en-US" sz="1200" b="1" kern="1200" dirty="0">
                          <a:solidFill>
                            <a:srgbClr val="000000"/>
                          </a:solidFill>
                          <a:effectLst/>
                        </a:rPr>
                        <a:t>Singlet-Triplet) (eV)</a:t>
                      </a:r>
                      <a:endParaRPr lang="en-SG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464917"/>
                  </a:ext>
                </a:extLst>
              </a:tr>
              <a:tr h="262883">
                <a:tc gridSpan="4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 - </a:t>
                      </a:r>
                      <a:r>
                        <a:rPr lang="en-SG" sz="12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MoS</a:t>
                      </a:r>
                      <a:r>
                        <a:rPr lang="en-SG" sz="1200" b="1" kern="1200" baseline="-25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401075"/>
                  </a:ext>
                </a:extLst>
              </a:tr>
              <a:tr h="2628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C</a:t>
                      </a:r>
                      <a:r>
                        <a:rPr lang="en-SG" sz="1200" baseline="-25000" dirty="0"/>
                        <a:t>2v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altLang="zh-CN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0.69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098904"/>
                  </a:ext>
                </a:extLst>
              </a:tr>
              <a:tr h="2628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aseline="0" dirty="0"/>
                        <a:t>D</a:t>
                      </a:r>
                      <a:r>
                        <a:rPr lang="en-SG" sz="1200" baseline="-25000" dirty="0"/>
                        <a:t>3h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857343"/>
                  </a:ext>
                </a:extLst>
              </a:tr>
              <a:tr h="2628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Cu</a:t>
                      </a:r>
                      <a:endParaRPr lang="en-SG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aseline="0" dirty="0"/>
                        <a:t>C</a:t>
                      </a:r>
                      <a:r>
                        <a:rPr lang="en-SG" sz="1200" baseline="-25000" dirty="0"/>
                        <a:t>1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365934"/>
                  </a:ext>
                </a:extLst>
              </a:tr>
              <a:tr h="262883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1200" dirty="0">
                          <a:solidFill>
                            <a:srgbClr val="000000"/>
                          </a:solidFill>
                          <a:effectLst/>
                        </a:rPr>
                        <a:t>Host - </a:t>
                      </a:r>
                      <a:r>
                        <a:rPr lang="en-SG" sz="1200" b="1" kern="1200" dirty="0">
                          <a:solidFill>
                            <a:srgbClr val="000000"/>
                          </a:solidFill>
                          <a:effectLst/>
                        </a:rPr>
                        <a:t>WSe</a:t>
                      </a:r>
                      <a:r>
                        <a:rPr lang="en-SG" sz="1200" b="1" kern="1200" baseline="-2500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SG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777945"/>
                  </a:ext>
                </a:extLst>
              </a:tr>
              <a:tr h="262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C</a:t>
                      </a:r>
                      <a:r>
                        <a:rPr lang="en-SG" sz="1200" baseline="-25000" dirty="0"/>
                        <a:t>2v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51385"/>
                  </a:ext>
                </a:extLst>
              </a:tr>
              <a:tr h="2628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aseline="0" dirty="0"/>
                        <a:t>D</a:t>
                      </a:r>
                      <a:r>
                        <a:rPr lang="en-SG" sz="1200" baseline="-25000" dirty="0"/>
                        <a:t>3h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160902"/>
                  </a:ext>
                </a:extLst>
              </a:tr>
              <a:tr h="2628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aseline="0" dirty="0"/>
                        <a:t>D</a:t>
                      </a:r>
                      <a:r>
                        <a:rPr lang="en-SG" sz="1200" baseline="-25000" dirty="0"/>
                        <a:t>3h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425306"/>
                  </a:ext>
                </a:extLst>
              </a:tr>
              <a:tr h="2628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aseline="0" dirty="0"/>
                        <a:t>C</a:t>
                      </a:r>
                      <a:r>
                        <a:rPr lang="en-SG" sz="1200" baseline="-25000" dirty="0"/>
                        <a:t>1</a:t>
                      </a:r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014707"/>
                  </a:ext>
                </a:extLst>
              </a:tr>
              <a:tr h="2628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SG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C</a:t>
                      </a:r>
                      <a:r>
                        <a:rPr lang="en-SG" sz="1200" baseline="-25000" dirty="0"/>
                        <a:t>2v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203421"/>
                  </a:ext>
                </a:extLst>
              </a:tr>
            </a:tbl>
          </a:graphicData>
        </a:graphic>
      </p:graphicFrame>
      <p:sp>
        <p:nvSpPr>
          <p:cNvPr id="6" name="文本框 2">
            <a:extLst>
              <a:ext uri="{FF2B5EF4-FFF2-40B4-BE49-F238E27FC236}">
                <a16:creationId xmlns:a16="http://schemas.microsoft.com/office/drawing/2014/main" id="{265E0204-5CCB-BA3B-6686-24048BAB23CC}"/>
              </a:ext>
            </a:extLst>
          </p:cNvPr>
          <p:cNvSpPr txBox="1"/>
          <p:nvPr/>
        </p:nvSpPr>
        <p:spPr>
          <a:xfrm>
            <a:off x="0" y="1163362"/>
            <a:ext cx="539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b="0" dirty="0"/>
              <a:t>Spin-triplet defect configuration (S = 1) by HSE06 </a:t>
            </a:r>
          </a:p>
        </p:txBody>
      </p:sp>
      <p:pic>
        <p:nvPicPr>
          <p:cNvPr id="7" name="Picture 2" descr="Fluorescence, Phosphorescence and Photoluminescence Differences">
            <a:extLst>
              <a:ext uri="{FF2B5EF4-FFF2-40B4-BE49-F238E27FC236}">
                <a16:creationId xmlns:a16="http://schemas.microsoft.com/office/drawing/2014/main" id="{F28F6FC6-0C04-2299-BA0F-A013845B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5" y="2932074"/>
            <a:ext cx="3690875" cy="178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225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13073</TotalTime>
  <Words>6197</Words>
  <Application>Microsoft Office PowerPoint</Application>
  <PresentationFormat>On-screen Show (4:3)</PresentationFormat>
  <Paragraphs>1613</Paragraphs>
  <Slides>45</Slides>
  <Notes>11</Notes>
  <HiddenSlides>23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DengXian</vt:lpstr>
      <vt:lpstr>MinionLT-Italic</vt:lpstr>
      <vt:lpstr>MinionLT-Regular</vt:lpstr>
      <vt:lpstr>Arial</vt:lpstr>
      <vt:lpstr>Berlin Sans FB</vt:lpstr>
      <vt:lpstr>Calibri</vt:lpstr>
      <vt:lpstr>Calibri Light</vt:lpstr>
      <vt:lpstr>Cambria Math</vt:lpstr>
      <vt:lpstr>Cooper Black</vt:lpstr>
      <vt:lpstr>Times New Roman</vt:lpstr>
      <vt:lpstr>Wingdings</vt:lpstr>
      <vt:lpstr>Office Theme</vt:lpstr>
      <vt:lpstr>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Jingda</dc:creator>
  <cp:lastModifiedBy>Jingda Zhang</cp:lastModifiedBy>
  <cp:revision>661</cp:revision>
  <dcterms:created xsi:type="dcterms:W3CDTF">2023-06-22T14:48:24Z</dcterms:created>
  <dcterms:modified xsi:type="dcterms:W3CDTF">2024-06-12T03:34:10Z</dcterms:modified>
</cp:coreProperties>
</file>